
<file path=[Content_Types].xml><?xml version="1.0" encoding="utf-8"?>
<Types xmlns="http://schemas.openxmlformats.org/package/2006/content-types">
  <Default Extension="png" ContentType="image/png"/>
  <Default Extension="jpeg" ContentType="image/jpeg"/>
  <Default Extension="jpg&amp;ehk=ErYHYZhC8l3Hz0lQu"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3"/>
  </p:notesMasterIdLst>
  <p:handoutMasterIdLst>
    <p:handoutMasterId r:id="rId24"/>
  </p:handoutMasterIdLst>
  <p:sldIdLst>
    <p:sldId id="259" r:id="rId3"/>
    <p:sldId id="318" r:id="rId4"/>
    <p:sldId id="477" r:id="rId5"/>
    <p:sldId id="478" r:id="rId6"/>
    <p:sldId id="485" r:id="rId7"/>
    <p:sldId id="486" r:id="rId8"/>
    <p:sldId id="479" r:id="rId9"/>
    <p:sldId id="487" r:id="rId10"/>
    <p:sldId id="480" r:id="rId11"/>
    <p:sldId id="481" r:id="rId12"/>
    <p:sldId id="482" r:id="rId13"/>
    <p:sldId id="490" r:id="rId14"/>
    <p:sldId id="483" r:id="rId15"/>
    <p:sldId id="484" r:id="rId16"/>
    <p:sldId id="456" r:id="rId17"/>
    <p:sldId id="379" r:id="rId18"/>
    <p:sldId id="382" r:id="rId19"/>
    <p:sldId id="380" r:id="rId20"/>
    <p:sldId id="381" r:id="rId21"/>
    <p:sldId id="488"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Morris" initials="CM" lastIdx="15" clrIdx="0"/>
  <p:cmAuthor id="2" name="Louis Ruffino" initials="LR" lastIdx="3" clrIdx="1"/>
  <p:cmAuthor id="3" name="Jessica Perdew" initials="JP" lastIdx="1" clrIdx="2"/>
  <p:cmAuthor id="4" name="Jessica Perdew" initials="JP [2]" lastIdx="1" clrIdx="3"/>
  <p:cmAuthor id="5" name="Jessica Perdew" initials="JP [3]" lastIdx="1" clrIdx="4"/>
  <p:cmAuthor id="6" name="Jessica Perdew" initials="JP [4]" lastIdx="1" clrIdx="5"/>
  <p:cmAuthor id="7" name="Jessica Perdew" initials="JP [5]" lastIdx="1" clrIdx="6"/>
  <p:cmAuthor id="8" name="Jessica Perdew" initials="JP [6]" lastIdx="1" clrIdx="7"/>
  <p:cmAuthor id="9" name="Jessica Perdew" initials="JP [7]" lastIdx="1" clrIdx="8"/>
  <p:cmAuthor id="10" name="Jessica Perdew" initials="JP [8]" lastIdx="1" clrIdx="9"/>
  <p:cmAuthor id="11" name="Katie Ryan" initials="KR" lastIdx="3" clrIdx="10">
    <p:extLst>
      <p:ext uri="{19B8F6BF-5375-455C-9EA6-DF929625EA0E}">
        <p15:presenceInfo xmlns:p15="http://schemas.microsoft.com/office/powerpoint/2012/main" userId="43f54081efffdf0f" providerId="Windows Live"/>
      </p:ext>
    </p:extLst>
  </p:cmAuthor>
  <p:cmAuthor id="12" name="Robinson NAF James" initials="JMR" lastIdx="2" clrIdx="11">
    <p:extLst>
      <p:ext uri="{19B8F6BF-5375-455C-9EA6-DF929625EA0E}">
        <p15:presenceInfo xmlns:p15="http://schemas.microsoft.com/office/powerpoint/2012/main" userId="Robinson NAF James" providerId="None"/>
      </p:ext>
    </p:extLst>
  </p:cmAuthor>
  <p:cmAuthor id="13" name="Laskowsky CIV Katrina G" initials="KGL" lastIdx="3" clrIdx="12">
    <p:extLst>
      <p:ext uri="{19B8F6BF-5375-455C-9EA6-DF929625EA0E}">
        <p15:presenceInfo xmlns:p15="http://schemas.microsoft.com/office/powerpoint/2012/main" userId="Laskowsky CIV Katrina 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002649"/>
    <a:srgbClr val="AF1E2D"/>
    <a:srgbClr val="A09151"/>
    <a:srgbClr val="397B81"/>
    <a:srgbClr val="BEC0BB"/>
    <a:srgbClr val="ADAFAA"/>
    <a:srgbClr val="B5B7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88" autoAdjust="0"/>
    <p:restoredTop sz="73840" autoAdjust="0"/>
  </p:normalViewPr>
  <p:slideViewPr>
    <p:cSldViewPr snapToGrid="0">
      <p:cViewPr varScale="1">
        <p:scale>
          <a:sx n="56" d="100"/>
          <a:sy n="56" d="100"/>
        </p:scale>
        <p:origin x="998" y="38"/>
      </p:cViewPr>
      <p:guideLst/>
    </p:cSldViewPr>
  </p:slideViewPr>
  <p:notesTextViewPr>
    <p:cViewPr>
      <p:scale>
        <a:sx n="3" d="2"/>
        <a:sy n="3" d="2"/>
      </p:scale>
      <p:origin x="0" y="0"/>
    </p:cViewPr>
  </p:notesTextViewPr>
  <p:sorterViewPr>
    <p:cViewPr>
      <p:scale>
        <a:sx n="100" d="100"/>
        <a:sy n="100" d="100"/>
      </p:scale>
      <p:origin x="0" y="-1104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4EB81-5667-4FA1-A16D-259615358A22}" type="doc">
      <dgm:prSet loTypeId="urn:microsoft.com/office/officeart/2005/8/layout/vProcess5" loCatId="process" qsTypeId="urn:microsoft.com/office/officeart/2005/8/quickstyle/simple1" qsCatId="simple" csTypeId="urn:microsoft.com/office/officeart/2005/8/colors/colorful1#8" csCatId="colorful" phldr="1"/>
      <dgm:spPr/>
      <dgm:t>
        <a:bodyPr/>
        <a:lstStyle/>
        <a:p>
          <a:endParaRPr lang="en-US"/>
        </a:p>
      </dgm:t>
    </dgm:pt>
    <dgm:pt modelId="{62D463FF-9406-4469-B092-A35ED76BF313}">
      <dgm:prSet phldrT="[Text]" custT="1"/>
      <dgm:spPr>
        <a:xfrm>
          <a:off x="0" y="0"/>
          <a:ext cx="6339840" cy="879094"/>
        </a:xfrm>
        <a:solidFill>
          <a:srgbClr val="515234"/>
        </a:solidFill>
        <a:ln w="25400" cap="flat" cmpd="sng" algn="ctr">
          <a:solidFill>
            <a:sysClr val="window" lastClr="FFFFFF">
              <a:hueOff val="0"/>
              <a:satOff val="0"/>
              <a:lumOff val="0"/>
              <a:alphaOff val="0"/>
            </a:sysClr>
          </a:solidFill>
          <a:prstDash val="solid"/>
        </a:ln>
        <a:effectLst/>
      </dgm:spPr>
      <dgm:t>
        <a:bodyPr/>
        <a:lstStyle/>
        <a:p>
          <a:pPr>
            <a:buNone/>
          </a:pPr>
          <a:r>
            <a:rPr lang="en-US" sz="3200" dirty="0">
              <a:solidFill>
                <a:sysClr val="window" lastClr="FFFFFF"/>
              </a:solidFill>
              <a:latin typeface="Franklin Gothic Medium"/>
              <a:ea typeface="+mn-ea"/>
              <a:cs typeface="+mn-cs"/>
            </a:rPr>
            <a:t>Credit Report</a:t>
          </a:r>
        </a:p>
      </dgm:t>
    </dgm:pt>
    <dgm:pt modelId="{46351E8B-A479-483B-A310-0E9D3E3DF72B}" type="parTrans" cxnId="{2F789212-F1D1-4E0E-9FC6-DB3B4BACA757}">
      <dgm:prSet/>
      <dgm:spPr/>
      <dgm:t>
        <a:bodyPr/>
        <a:lstStyle/>
        <a:p>
          <a:endParaRPr lang="en-US"/>
        </a:p>
      </dgm:t>
    </dgm:pt>
    <dgm:pt modelId="{637538D8-8A4D-4B11-99E7-83E61BAF7C9C}" type="sibTrans" cxnId="{2F789212-F1D1-4E0E-9FC6-DB3B4BACA757}">
      <dgm:prSet/>
      <dgm:spPr>
        <a:xfrm>
          <a:off x="5768428" y="673306"/>
          <a:ext cx="571411" cy="571411"/>
        </a:xfrm>
        <a:solidFill>
          <a:srgbClr val="748CBC">
            <a:tint val="40000"/>
            <a:alpha val="90000"/>
            <a:hueOff val="0"/>
            <a:satOff val="0"/>
            <a:lumOff val="0"/>
            <a:alphaOff val="0"/>
          </a:srgbClr>
        </a:solidFill>
        <a:ln w="25400" cap="flat" cmpd="sng" algn="ctr">
          <a:solidFill>
            <a:srgbClr val="748CBC">
              <a:tint val="40000"/>
              <a:alpha val="90000"/>
              <a:hueOff val="0"/>
              <a:satOff val="0"/>
              <a:lumOff val="0"/>
              <a:alphaOff val="0"/>
            </a:srgbClr>
          </a:solidFill>
          <a:prstDash val="solid"/>
        </a:ln>
        <a:effectLst/>
      </dgm:spPr>
      <dgm:t>
        <a:bodyPr/>
        <a:lstStyle/>
        <a:p>
          <a:pPr>
            <a:buNone/>
          </a:pPr>
          <a:endParaRPr lang="en-US" dirty="0">
            <a:solidFill>
              <a:sysClr val="windowText" lastClr="000000">
                <a:hueOff val="0"/>
                <a:satOff val="0"/>
                <a:lumOff val="0"/>
                <a:alphaOff val="0"/>
              </a:sysClr>
            </a:solidFill>
            <a:latin typeface="Franklin Gothic Book"/>
            <a:ea typeface="+mn-ea"/>
            <a:cs typeface="+mn-cs"/>
          </a:endParaRPr>
        </a:p>
      </dgm:t>
    </dgm:pt>
    <dgm:pt modelId="{5A424567-1DDA-401B-AF88-CE1B30D967D3}">
      <dgm:prSet phldrT="[Text]" custT="1"/>
      <dgm:spPr>
        <a:xfrm>
          <a:off x="1053998" y="2077858"/>
          <a:ext cx="6339840" cy="879094"/>
        </a:xfrm>
        <a:solidFill>
          <a:srgbClr val="83473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3200" dirty="0">
              <a:solidFill>
                <a:sysClr val="window" lastClr="FFFFFF"/>
              </a:solidFill>
              <a:latin typeface="Franklin Gothic Medium"/>
              <a:ea typeface="+mn-ea"/>
              <a:cs typeface="+mn-cs"/>
            </a:rPr>
            <a:t>Powers of Attorney</a:t>
          </a:r>
        </a:p>
      </dgm:t>
    </dgm:pt>
    <dgm:pt modelId="{0370DFEE-D199-4F27-8A5E-A0411CB1FB8C}" type="parTrans" cxnId="{1621BD76-6698-4961-8EF2-BC832BD6F53D}">
      <dgm:prSet/>
      <dgm:spPr/>
      <dgm:t>
        <a:bodyPr/>
        <a:lstStyle/>
        <a:p>
          <a:endParaRPr lang="en-US"/>
        </a:p>
      </dgm:t>
    </dgm:pt>
    <dgm:pt modelId="{AA336E2F-2F65-45B2-B084-BF12F7609BD9}" type="sibTrans" cxnId="{1621BD76-6698-4961-8EF2-BC832BD6F53D}">
      <dgm:prSet/>
      <dgm:spPr>
        <a:xfrm>
          <a:off x="6822427" y="2751164"/>
          <a:ext cx="571411" cy="571411"/>
        </a:xfrm>
        <a:solidFill>
          <a:srgbClr val="834736">
            <a:tint val="40000"/>
            <a:alpha val="90000"/>
            <a:hueOff val="0"/>
            <a:satOff val="0"/>
            <a:lumOff val="0"/>
            <a:alphaOff val="0"/>
          </a:srgbClr>
        </a:solidFill>
        <a:ln w="25400" cap="flat" cmpd="sng" algn="ctr">
          <a:solidFill>
            <a:srgbClr val="834736">
              <a:tint val="40000"/>
              <a:alpha val="90000"/>
              <a:hueOff val="0"/>
              <a:satOff val="0"/>
              <a:lumOff val="0"/>
              <a:alphaOff val="0"/>
            </a:srgbClr>
          </a:solidFill>
          <a:prstDash val="solid"/>
        </a:ln>
        <a:effectLst/>
      </dgm:spPr>
      <dgm:t>
        <a:bodyPr/>
        <a:lstStyle/>
        <a:p>
          <a:pPr>
            <a:buNone/>
          </a:pPr>
          <a:endParaRPr lang="en-US" dirty="0">
            <a:solidFill>
              <a:sysClr val="windowText" lastClr="000000">
                <a:hueOff val="0"/>
                <a:satOff val="0"/>
                <a:lumOff val="0"/>
                <a:alphaOff val="0"/>
              </a:sysClr>
            </a:solidFill>
            <a:latin typeface="Franklin Gothic Book"/>
            <a:ea typeface="+mn-ea"/>
            <a:cs typeface="+mn-cs"/>
          </a:endParaRPr>
        </a:p>
      </dgm:t>
    </dgm:pt>
    <dgm:pt modelId="{C70DED7C-CD85-4766-BF31-F63AA1B3C137}">
      <dgm:prSet phldrT="[Text]" custT="1"/>
      <dgm:spPr>
        <a:xfrm>
          <a:off x="1584959" y="3116787"/>
          <a:ext cx="6339840" cy="879094"/>
        </a:xfrm>
        <a:solidFill>
          <a:srgbClr val="5A170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3200" dirty="0">
              <a:solidFill>
                <a:sysClr val="window" lastClr="FFFFFF"/>
              </a:solidFill>
              <a:latin typeface="Franklin Gothic Medium"/>
              <a:ea typeface="+mn-ea"/>
              <a:cs typeface="+mn-cs"/>
            </a:rPr>
            <a:t>Other Key Financial Documents</a:t>
          </a:r>
        </a:p>
      </dgm:t>
    </dgm:pt>
    <dgm:pt modelId="{F70F1765-960D-48D9-9CD4-C3544573FE25}" type="parTrans" cxnId="{972A1127-35FA-4AFD-A62D-222AC64214AC}">
      <dgm:prSet/>
      <dgm:spPr/>
      <dgm:t>
        <a:bodyPr/>
        <a:lstStyle/>
        <a:p>
          <a:endParaRPr lang="en-US"/>
        </a:p>
      </dgm:t>
    </dgm:pt>
    <dgm:pt modelId="{9A31160A-7BA9-4465-8656-28755AD94F3E}" type="sibTrans" cxnId="{972A1127-35FA-4AFD-A62D-222AC64214AC}">
      <dgm:prSet/>
      <dgm:spPr/>
      <dgm:t>
        <a:bodyPr/>
        <a:lstStyle/>
        <a:p>
          <a:endParaRPr lang="en-US"/>
        </a:p>
      </dgm:t>
    </dgm:pt>
    <dgm:pt modelId="{59D3F3B7-45B7-F64E-8D80-46E68BCEAF63}" type="pres">
      <dgm:prSet presAssocID="{80D4EB81-5667-4FA1-A16D-259615358A22}" presName="outerComposite" presStyleCnt="0">
        <dgm:presLayoutVars>
          <dgm:chMax val="5"/>
          <dgm:dir/>
          <dgm:resizeHandles val="exact"/>
        </dgm:presLayoutVars>
      </dgm:prSet>
      <dgm:spPr/>
      <dgm:t>
        <a:bodyPr/>
        <a:lstStyle/>
        <a:p>
          <a:endParaRPr lang="en-US"/>
        </a:p>
      </dgm:t>
    </dgm:pt>
    <dgm:pt modelId="{AADCCBD6-6EA3-FB4B-98DC-3464A57CF715}" type="pres">
      <dgm:prSet presAssocID="{80D4EB81-5667-4FA1-A16D-259615358A22}" presName="dummyMaxCanvas" presStyleCnt="0">
        <dgm:presLayoutVars/>
      </dgm:prSet>
      <dgm:spPr/>
    </dgm:pt>
    <dgm:pt modelId="{16F120AD-5D54-4DC0-AF16-939984A62E5C}" type="pres">
      <dgm:prSet presAssocID="{80D4EB81-5667-4FA1-A16D-259615358A22}" presName="ThreeNodes_1" presStyleLbl="node1" presStyleIdx="0" presStyleCnt="3">
        <dgm:presLayoutVars>
          <dgm:bulletEnabled val="1"/>
        </dgm:presLayoutVars>
      </dgm:prSet>
      <dgm:spPr>
        <a:prstGeom prst="roundRect">
          <a:avLst>
            <a:gd name="adj" fmla="val 10000"/>
          </a:avLst>
        </a:prstGeom>
      </dgm:spPr>
      <dgm:t>
        <a:bodyPr/>
        <a:lstStyle/>
        <a:p>
          <a:endParaRPr lang="en-US"/>
        </a:p>
      </dgm:t>
    </dgm:pt>
    <dgm:pt modelId="{F5F3971C-6294-4CFD-851E-DEB046560410}" type="pres">
      <dgm:prSet presAssocID="{80D4EB81-5667-4FA1-A16D-259615358A22}" presName="ThreeNodes_2" presStyleLbl="node1" presStyleIdx="1" presStyleCnt="3">
        <dgm:presLayoutVars>
          <dgm:bulletEnabled val="1"/>
        </dgm:presLayoutVars>
      </dgm:prSet>
      <dgm:spPr>
        <a:prstGeom prst="roundRect">
          <a:avLst>
            <a:gd name="adj" fmla="val 10000"/>
          </a:avLst>
        </a:prstGeom>
      </dgm:spPr>
      <dgm:t>
        <a:bodyPr/>
        <a:lstStyle/>
        <a:p>
          <a:endParaRPr lang="en-US"/>
        </a:p>
      </dgm:t>
    </dgm:pt>
    <dgm:pt modelId="{F1F22EAB-8202-446D-AE15-5D50CF5DECD3}" type="pres">
      <dgm:prSet presAssocID="{80D4EB81-5667-4FA1-A16D-259615358A22}" presName="ThreeNodes_3" presStyleLbl="node1" presStyleIdx="2" presStyleCnt="3">
        <dgm:presLayoutVars>
          <dgm:bulletEnabled val="1"/>
        </dgm:presLayoutVars>
      </dgm:prSet>
      <dgm:spPr>
        <a:prstGeom prst="roundRect">
          <a:avLst>
            <a:gd name="adj" fmla="val 10000"/>
          </a:avLst>
        </a:prstGeom>
      </dgm:spPr>
      <dgm:t>
        <a:bodyPr/>
        <a:lstStyle/>
        <a:p>
          <a:endParaRPr lang="en-US"/>
        </a:p>
      </dgm:t>
    </dgm:pt>
    <dgm:pt modelId="{9D03A96F-6960-4748-B28A-5E4B0B929DF5}" type="pres">
      <dgm:prSet presAssocID="{80D4EB81-5667-4FA1-A16D-259615358A22}" presName="ThreeConn_1-2" presStyleLbl="fgAccFollowNode1" presStyleIdx="0" presStyleCnt="2">
        <dgm:presLayoutVars>
          <dgm:bulletEnabled val="1"/>
        </dgm:presLayoutVars>
      </dgm:prSet>
      <dgm:spPr>
        <a:prstGeom prst="downArrow">
          <a:avLst>
            <a:gd name="adj1" fmla="val 55000"/>
            <a:gd name="adj2" fmla="val 45000"/>
          </a:avLst>
        </a:prstGeom>
      </dgm:spPr>
      <dgm:t>
        <a:bodyPr/>
        <a:lstStyle/>
        <a:p>
          <a:endParaRPr lang="en-US"/>
        </a:p>
      </dgm:t>
    </dgm:pt>
    <dgm:pt modelId="{F100B70A-8C5D-45B8-9C5B-34A98B05214C}" type="pres">
      <dgm:prSet presAssocID="{80D4EB81-5667-4FA1-A16D-259615358A22}" presName="ThreeConn_2-3" presStyleLbl="fgAccFollowNode1" presStyleIdx="1" presStyleCnt="2">
        <dgm:presLayoutVars>
          <dgm:bulletEnabled val="1"/>
        </dgm:presLayoutVars>
      </dgm:prSet>
      <dgm:spPr>
        <a:prstGeom prst="downArrow">
          <a:avLst>
            <a:gd name="adj1" fmla="val 55000"/>
            <a:gd name="adj2" fmla="val 45000"/>
          </a:avLst>
        </a:prstGeom>
      </dgm:spPr>
      <dgm:t>
        <a:bodyPr/>
        <a:lstStyle/>
        <a:p>
          <a:endParaRPr lang="en-US"/>
        </a:p>
      </dgm:t>
    </dgm:pt>
    <dgm:pt modelId="{565603BA-23A1-497B-AFF5-4887D2F915CC}" type="pres">
      <dgm:prSet presAssocID="{80D4EB81-5667-4FA1-A16D-259615358A22}" presName="ThreeNodes_1_text" presStyleLbl="node1" presStyleIdx="2" presStyleCnt="3">
        <dgm:presLayoutVars>
          <dgm:bulletEnabled val="1"/>
        </dgm:presLayoutVars>
      </dgm:prSet>
      <dgm:spPr/>
      <dgm:t>
        <a:bodyPr/>
        <a:lstStyle/>
        <a:p>
          <a:endParaRPr lang="en-US"/>
        </a:p>
      </dgm:t>
    </dgm:pt>
    <dgm:pt modelId="{A27D1372-6EE4-4223-BACA-5CEED58C7487}" type="pres">
      <dgm:prSet presAssocID="{80D4EB81-5667-4FA1-A16D-259615358A22}" presName="ThreeNodes_2_text" presStyleLbl="node1" presStyleIdx="2" presStyleCnt="3">
        <dgm:presLayoutVars>
          <dgm:bulletEnabled val="1"/>
        </dgm:presLayoutVars>
      </dgm:prSet>
      <dgm:spPr/>
      <dgm:t>
        <a:bodyPr/>
        <a:lstStyle/>
        <a:p>
          <a:endParaRPr lang="en-US"/>
        </a:p>
      </dgm:t>
    </dgm:pt>
    <dgm:pt modelId="{AE5326E4-2D8F-4731-9BE2-172EA26CCDFB}" type="pres">
      <dgm:prSet presAssocID="{80D4EB81-5667-4FA1-A16D-259615358A22}" presName="ThreeNodes_3_text" presStyleLbl="node1" presStyleIdx="2" presStyleCnt="3">
        <dgm:presLayoutVars>
          <dgm:bulletEnabled val="1"/>
        </dgm:presLayoutVars>
      </dgm:prSet>
      <dgm:spPr/>
      <dgm:t>
        <a:bodyPr/>
        <a:lstStyle/>
        <a:p>
          <a:endParaRPr lang="en-US"/>
        </a:p>
      </dgm:t>
    </dgm:pt>
  </dgm:ptLst>
  <dgm:cxnLst>
    <dgm:cxn modelId="{370A843E-5CB0-4BCD-AF10-8AE90CC58112}" type="presOf" srcId="{C70DED7C-CD85-4766-BF31-F63AA1B3C137}" destId="{AE5326E4-2D8F-4731-9BE2-172EA26CCDFB}" srcOrd="1" destOrd="0" presId="urn:microsoft.com/office/officeart/2005/8/layout/vProcess5"/>
    <dgm:cxn modelId="{2F789212-F1D1-4E0E-9FC6-DB3B4BACA757}" srcId="{80D4EB81-5667-4FA1-A16D-259615358A22}" destId="{62D463FF-9406-4469-B092-A35ED76BF313}" srcOrd="0" destOrd="0" parTransId="{46351E8B-A479-483B-A310-0E9D3E3DF72B}" sibTransId="{637538D8-8A4D-4B11-99E7-83E61BAF7C9C}"/>
    <dgm:cxn modelId="{5FAC81F8-3D28-4FF2-BF5D-72F0DAB74FE8}" type="presOf" srcId="{5A424567-1DDA-401B-AF88-CE1B30D967D3}" destId="{A27D1372-6EE4-4223-BACA-5CEED58C7487}" srcOrd="1" destOrd="0" presId="urn:microsoft.com/office/officeart/2005/8/layout/vProcess5"/>
    <dgm:cxn modelId="{C6BD792F-AEC2-4823-BD81-BC809FA51718}" type="presOf" srcId="{5A424567-1DDA-401B-AF88-CE1B30D967D3}" destId="{F5F3971C-6294-4CFD-851E-DEB046560410}" srcOrd="0" destOrd="0" presId="urn:microsoft.com/office/officeart/2005/8/layout/vProcess5"/>
    <dgm:cxn modelId="{A01226C4-2020-487F-803F-9CBC60473CB4}" type="presOf" srcId="{C70DED7C-CD85-4766-BF31-F63AA1B3C137}" destId="{F1F22EAB-8202-446D-AE15-5D50CF5DECD3}" srcOrd="0" destOrd="0" presId="urn:microsoft.com/office/officeart/2005/8/layout/vProcess5"/>
    <dgm:cxn modelId="{BC6AB1AE-1730-4665-9B2A-E99F95815AB6}" type="presOf" srcId="{62D463FF-9406-4469-B092-A35ED76BF313}" destId="{565603BA-23A1-497B-AFF5-4887D2F915CC}" srcOrd="1" destOrd="0" presId="urn:microsoft.com/office/officeart/2005/8/layout/vProcess5"/>
    <dgm:cxn modelId="{41037DE9-0486-45D2-BE84-0FF2C700E9C2}" type="presOf" srcId="{80D4EB81-5667-4FA1-A16D-259615358A22}" destId="{59D3F3B7-45B7-F64E-8D80-46E68BCEAF63}" srcOrd="0" destOrd="0" presId="urn:microsoft.com/office/officeart/2005/8/layout/vProcess5"/>
    <dgm:cxn modelId="{3F62120C-FAC8-4FC0-9935-C7BC51ACE4F7}" type="presOf" srcId="{637538D8-8A4D-4B11-99E7-83E61BAF7C9C}" destId="{9D03A96F-6960-4748-B28A-5E4B0B929DF5}" srcOrd="0" destOrd="0" presId="urn:microsoft.com/office/officeart/2005/8/layout/vProcess5"/>
    <dgm:cxn modelId="{085E99A1-A728-4075-ABB3-D09BF0E3339D}" type="presOf" srcId="{62D463FF-9406-4469-B092-A35ED76BF313}" destId="{16F120AD-5D54-4DC0-AF16-939984A62E5C}" srcOrd="0" destOrd="0" presId="urn:microsoft.com/office/officeart/2005/8/layout/vProcess5"/>
    <dgm:cxn modelId="{2B15EBFC-CC60-4811-A3A9-6B7D21579CBD}" type="presOf" srcId="{AA336E2F-2F65-45B2-B084-BF12F7609BD9}" destId="{F100B70A-8C5D-45B8-9C5B-34A98B05214C}" srcOrd="0" destOrd="0" presId="urn:microsoft.com/office/officeart/2005/8/layout/vProcess5"/>
    <dgm:cxn modelId="{1621BD76-6698-4961-8EF2-BC832BD6F53D}" srcId="{80D4EB81-5667-4FA1-A16D-259615358A22}" destId="{5A424567-1DDA-401B-AF88-CE1B30D967D3}" srcOrd="1" destOrd="0" parTransId="{0370DFEE-D199-4F27-8A5E-A0411CB1FB8C}" sibTransId="{AA336E2F-2F65-45B2-B084-BF12F7609BD9}"/>
    <dgm:cxn modelId="{972A1127-35FA-4AFD-A62D-222AC64214AC}" srcId="{80D4EB81-5667-4FA1-A16D-259615358A22}" destId="{C70DED7C-CD85-4766-BF31-F63AA1B3C137}" srcOrd="2" destOrd="0" parTransId="{F70F1765-960D-48D9-9CD4-C3544573FE25}" sibTransId="{9A31160A-7BA9-4465-8656-28755AD94F3E}"/>
    <dgm:cxn modelId="{B4E5D14C-1C6C-453E-B460-94A8865D905F}" type="presParOf" srcId="{59D3F3B7-45B7-F64E-8D80-46E68BCEAF63}" destId="{AADCCBD6-6EA3-FB4B-98DC-3464A57CF715}" srcOrd="0" destOrd="0" presId="urn:microsoft.com/office/officeart/2005/8/layout/vProcess5"/>
    <dgm:cxn modelId="{EE127626-7B04-4B1F-9CFC-08E9BCD58AE2}" type="presParOf" srcId="{59D3F3B7-45B7-F64E-8D80-46E68BCEAF63}" destId="{16F120AD-5D54-4DC0-AF16-939984A62E5C}" srcOrd="1" destOrd="0" presId="urn:microsoft.com/office/officeart/2005/8/layout/vProcess5"/>
    <dgm:cxn modelId="{CC823EDF-52F8-41F8-97E1-7ADB6659A7B5}" type="presParOf" srcId="{59D3F3B7-45B7-F64E-8D80-46E68BCEAF63}" destId="{F5F3971C-6294-4CFD-851E-DEB046560410}" srcOrd="2" destOrd="0" presId="urn:microsoft.com/office/officeart/2005/8/layout/vProcess5"/>
    <dgm:cxn modelId="{97E04334-5463-44DB-83A8-0855DE3D3C04}" type="presParOf" srcId="{59D3F3B7-45B7-F64E-8D80-46E68BCEAF63}" destId="{F1F22EAB-8202-446D-AE15-5D50CF5DECD3}" srcOrd="3" destOrd="0" presId="urn:microsoft.com/office/officeart/2005/8/layout/vProcess5"/>
    <dgm:cxn modelId="{653A64B7-38C8-4230-AE76-B296EDD37957}" type="presParOf" srcId="{59D3F3B7-45B7-F64E-8D80-46E68BCEAF63}" destId="{9D03A96F-6960-4748-B28A-5E4B0B929DF5}" srcOrd="4" destOrd="0" presId="urn:microsoft.com/office/officeart/2005/8/layout/vProcess5"/>
    <dgm:cxn modelId="{5D165F5A-8EA0-47F9-956E-8EB276FFD8AB}" type="presParOf" srcId="{59D3F3B7-45B7-F64E-8D80-46E68BCEAF63}" destId="{F100B70A-8C5D-45B8-9C5B-34A98B05214C}" srcOrd="5" destOrd="0" presId="urn:microsoft.com/office/officeart/2005/8/layout/vProcess5"/>
    <dgm:cxn modelId="{3359DC59-8110-4AC4-813A-2B08D62A0E01}" type="presParOf" srcId="{59D3F3B7-45B7-F64E-8D80-46E68BCEAF63}" destId="{565603BA-23A1-497B-AFF5-4887D2F915CC}" srcOrd="6" destOrd="0" presId="urn:microsoft.com/office/officeart/2005/8/layout/vProcess5"/>
    <dgm:cxn modelId="{9913504F-8A2B-4393-90ED-77DFFB7FEA8A}" type="presParOf" srcId="{59D3F3B7-45B7-F64E-8D80-46E68BCEAF63}" destId="{A27D1372-6EE4-4223-BACA-5CEED58C7487}" srcOrd="7" destOrd="0" presId="urn:microsoft.com/office/officeart/2005/8/layout/vProcess5"/>
    <dgm:cxn modelId="{CF3B6E51-FB36-41F3-B74D-88B67E30B700}" type="presParOf" srcId="{59D3F3B7-45B7-F64E-8D80-46E68BCEAF63}" destId="{AE5326E4-2D8F-4731-9BE2-172EA26CCDF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FF193B-FD13-7849-9C62-F8883AF84057}" type="doc">
      <dgm:prSet loTypeId="urn:microsoft.com/office/officeart/2005/8/layout/default" loCatId="list" qsTypeId="urn:microsoft.com/office/officeart/2005/8/quickstyle/simple4" qsCatId="simple" csTypeId="urn:microsoft.com/office/officeart/2005/8/colors/colorful1#7" csCatId="colorful" phldr="1"/>
      <dgm:spPr/>
      <dgm:t>
        <a:bodyPr/>
        <a:lstStyle/>
        <a:p>
          <a:endParaRPr lang="en-US"/>
        </a:p>
      </dgm:t>
    </dgm:pt>
    <dgm:pt modelId="{328FA06D-11A8-9C44-8A5B-7FF30C83BA5B}">
      <dgm:prSet/>
      <dgm:spPr>
        <a:xfrm>
          <a:off x="0" y="787288"/>
          <a:ext cx="2589017" cy="1553410"/>
        </a:xfrm>
        <a:prstGeom prst="rect">
          <a:avLst/>
        </a:prstGeom>
        <a:solidFill>
          <a:srgbClr val="142039"/>
        </a:soli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Active-duty pay earned while serving in a combat zone</a:t>
          </a:r>
        </a:p>
      </dgm:t>
    </dgm:pt>
    <dgm:pt modelId="{39BE8FFA-2378-2447-B8FA-B85F20887F63}" type="parTrans" cxnId="{1B2D2A72-07B8-384F-A017-49624B4866F9}">
      <dgm:prSet/>
      <dgm:spPr/>
      <dgm:t>
        <a:bodyPr/>
        <a:lstStyle/>
        <a:p>
          <a:endParaRPr lang="en-US"/>
        </a:p>
      </dgm:t>
    </dgm:pt>
    <dgm:pt modelId="{86E47E34-125F-774C-8556-94F9BB2759BF}" type="sibTrans" cxnId="{1B2D2A72-07B8-384F-A017-49624B4866F9}">
      <dgm:prSet/>
      <dgm:spPr/>
      <dgm:t>
        <a:bodyPr/>
        <a:lstStyle/>
        <a:p>
          <a:endParaRPr lang="en-US"/>
        </a:p>
      </dgm:t>
    </dgm:pt>
    <dgm:pt modelId="{6F142D14-51BD-854B-B8B4-49A7E1F56EBE}">
      <dgm:prSet/>
      <dgm:spPr>
        <a:xfrm>
          <a:off x="2847918" y="787288"/>
          <a:ext cx="2589017" cy="1553410"/>
        </a:xfrm>
        <a:prstGeom prst="rect">
          <a:avLst/>
        </a:prstGeom>
        <a:gradFill rotWithShape="0">
          <a:gsLst>
            <a:gs pos="0">
              <a:srgbClr val="8E887C">
                <a:hueOff val="0"/>
                <a:satOff val="0"/>
                <a:lumOff val="0"/>
                <a:alphaOff val="0"/>
                <a:shade val="51000"/>
                <a:satMod val="130000"/>
              </a:srgbClr>
            </a:gs>
            <a:gs pos="80000">
              <a:srgbClr val="8E887C">
                <a:hueOff val="0"/>
                <a:satOff val="0"/>
                <a:lumOff val="0"/>
                <a:alphaOff val="0"/>
                <a:shade val="93000"/>
                <a:satMod val="130000"/>
              </a:srgbClr>
            </a:gs>
            <a:gs pos="100000">
              <a:srgbClr val="8E887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Imminent danger/hostile fire pay</a:t>
          </a:r>
        </a:p>
      </dgm:t>
    </dgm:pt>
    <dgm:pt modelId="{D4982D7E-9CB1-1C4D-9EEF-901DF55C4BBB}" type="parTrans" cxnId="{5E23BA33-4D04-044B-9F2F-F9D031829642}">
      <dgm:prSet/>
      <dgm:spPr/>
      <dgm:t>
        <a:bodyPr/>
        <a:lstStyle/>
        <a:p>
          <a:endParaRPr lang="en-US"/>
        </a:p>
      </dgm:t>
    </dgm:pt>
    <dgm:pt modelId="{AAE6C759-BECE-9B45-B551-EAA7F3D1CC97}" type="sibTrans" cxnId="{5E23BA33-4D04-044B-9F2F-F9D031829642}">
      <dgm:prSet/>
      <dgm:spPr/>
      <dgm:t>
        <a:bodyPr/>
        <a:lstStyle/>
        <a:p>
          <a:endParaRPr lang="en-US"/>
        </a:p>
      </dgm:t>
    </dgm:pt>
    <dgm:pt modelId="{4CDD0A2B-1D4F-3344-9606-48D18913E7E1}">
      <dgm:prSet/>
      <dgm:spPr>
        <a:xfrm>
          <a:off x="5695837" y="787288"/>
          <a:ext cx="2589017" cy="1553410"/>
        </a:xfrm>
        <a:prstGeom prst="rect">
          <a:avLst/>
        </a:prstGeom>
        <a:gradFill rotWithShape="0">
          <a:gsLst>
            <a:gs pos="0">
              <a:srgbClr val="834736">
                <a:hueOff val="0"/>
                <a:satOff val="0"/>
                <a:lumOff val="0"/>
                <a:alphaOff val="0"/>
                <a:shade val="51000"/>
                <a:satMod val="130000"/>
              </a:srgbClr>
            </a:gs>
            <a:gs pos="80000">
              <a:srgbClr val="834736">
                <a:hueOff val="0"/>
                <a:satOff val="0"/>
                <a:lumOff val="0"/>
                <a:alphaOff val="0"/>
                <a:shade val="93000"/>
                <a:satMod val="130000"/>
              </a:srgbClr>
            </a:gs>
            <a:gs pos="100000">
              <a:srgbClr val="83473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A reenlistment bonus that occurred while serving in a </a:t>
          </a:r>
          <a:br>
            <a:rPr lang="en-US" dirty="0">
              <a:solidFill>
                <a:sysClr val="window" lastClr="FFFFFF"/>
              </a:solidFill>
              <a:latin typeface="Franklin Gothic Medium"/>
              <a:ea typeface="+mn-ea"/>
              <a:cs typeface="+mn-cs"/>
            </a:rPr>
          </a:br>
          <a:r>
            <a:rPr lang="en-US" dirty="0">
              <a:solidFill>
                <a:sysClr val="window" lastClr="FFFFFF"/>
              </a:solidFill>
              <a:latin typeface="Franklin Gothic Medium"/>
              <a:ea typeface="+mn-ea"/>
              <a:cs typeface="+mn-cs"/>
            </a:rPr>
            <a:t>combat zone</a:t>
          </a:r>
        </a:p>
      </dgm:t>
    </dgm:pt>
    <dgm:pt modelId="{162731AB-4394-5147-BD31-2C4450757ECB}" type="parTrans" cxnId="{D546D29F-6B8E-7546-9878-E9B855147C24}">
      <dgm:prSet/>
      <dgm:spPr/>
      <dgm:t>
        <a:bodyPr/>
        <a:lstStyle/>
        <a:p>
          <a:endParaRPr lang="en-US"/>
        </a:p>
      </dgm:t>
    </dgm:pt>
    <dgm:pt modelId="{CF1DB598-0EA3-494B-AA6F-E0946C9EA608}" type="sibTrans" cxnId="{D546D29F-6B8E-7546-9878-E9B855147C24}">
      <dgm:prSet/>
      <dgm:spPr/>
      <dgm:t>
        <a:bodyPr/>
        <a:lstStyle/>
        <a:p>
          <a:endParaRPr lang="en-US"/>
        </a:p>
      </dgm:t>
    </dgm:pt>
    <dgm:pt modelId="{D54D04B1-888E-F549-A6C1-2186FBD5F91B}">
      <dgm:prSet/>
      <dgm:spPr>
        <a:xfrm>
          <a:off x="0" y="2599600"/>
          <a:ext cx="2589017" cy="1553410"/>
        </a:xfrm>
        <a:prstGeom prst="rect">
          <a:avLst/>
        </a:prstGeom>
        <a:gradFill rotWithShape="0">
          <a:gsLst>
            <a:gs pos="0">
              <a:srgbClr val="5A1705">
                <a:hueOff val="0"/>
                <a:satOff val="0"/>
                <a:lumOff val="0"/>
                <a:alphaOff val="0"/>
                <a:shade val="51000"/>
                <a:satMod val="130000"/>
              </a:srgbClr>
            </a:gs>
            <a:gs pos="80000">
              <a:srgbClr val="5A1705">
                <a:hueOff val="0"/>
                <a:satOff val="0"/>
                <a:lumOff val="0"/>
                <a:alphaOff val="0"/>
                <a:shade val="93000"/>
                <a:satMod val="130000"/>
              </a:srgbClr>
            </a:gs>
            <a:gs pos="100000">
              <a:srgbClr val="5A170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Pay for accrued leave earned while serving in a combat zone  </a:t>
          </a:r>
        </a:p>
      </dgm:t>
    </dgm:pt>
    <dgm:pt modelId="{2799A38D-D9A8-584A-B609-57460A1B355A}" type="parTrans" cxnId="{A601AB33-9A3A-0E45-B15A-5982109CE5CE}">
      <dgm:prSet/>
      <dgm:spPr/>
      <dgm:t>
        <a:bodyPr/>
        <a:lstStyle/>
        <a:p>
          <a:endParaRPr lang="en-US"/>
        </a:p>
      </dgm:t>
    </dgm:pt>
    <dgm:pt modelId="{3946171A-4AE7-A744-80D6-146B126A8917}" type="sibTrans" cxnId="{A601AB33-9A3A-0E45-B15A-5982109CE5CE}">
      <dgm:prSet/>
      <dgm:spPr/>
      <dgm:t>
        <a:bodyPr/>
        <a:lstStyle/>
        <a:p>
          <a:endParaRPr lang="en-US"/>
        </a:p>
      </dgm:t>
    </dgm:pt>
    <dgm:pt modelId="{A45CC370-B49D-864A-B5DA-7024DCD142C1}">
      <dgm:prSet/>
      <dgm:spPr>
        <a:xfrm>
          <a:off x="2847918" y="2599600"/>
          <a:ext cx="2589017" cy="1553410"/>
        </a:xfrm>
        <a:prstGeom prst="rect">
          <a:avLst/>
        </a:prstGeom>
        <a:gradFill rotWithShape="0">
          <a:gsLst>
            <a:gs pos="0">
              <a:srgbClr val="A0A16A">
                <a:hueOff val="0"/>
                <a:satOff val="0"/>
                <a:lumOff val="0"/>
                <a:alphaOff val="0"/>
                <a:shade val="51000"/>
                <a:satMod val="130000"/>
              </a:srgbClr>
            </a:gs>
            <a:gs pos="80000">
              <a:srgbClr val="A0A16A">
                <a:hueOff val="0"/>
                <a:satOff val="0"/>
                <a:lumOff val="0"/>
                <a:alphaOff val="0"/>
                <a:shade val="93000"/>
                <a:satMod val="130000"/>
              </a:srgbClr>
            </a:gs>
            <a:gs pos="100000">
              <a:srgbClr val="A0A16A">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Awards for suggestions, inventions, or scientific achievements made while serving in a combat zone</a:t>
          </a:r>
        </a:p>
      </dgm:t>
    </dgm:pt>
    <dgm:pt modelId="{DACC81B5-F7FD-7F4B-B361-A0269CBBE75E}" type="parTrans" cxnId="{3D05FE86-373F-D840-B4CF-22CA71BB3509}">
      <dgm:prSet/>
      <dgm:spPr/>
      <dgm:t>
        <a:bodyPr/>
        <a:lstStyle/>
        <a:p>
          <a:endParaRPr lang="en-US"/>
        </a:p>
      </dgm:t>
    </dgm:pt>
    <dgm:pt modelId="{C81D9778-21DE-4148-88A6-CB15B5873F81}" type="sibTrans" cxnId="{3D05FE86-373F-D840-B4CF-22CA71BB3509}">
      <dgm:prSet/>
      <dgm:spPr/>
      <dgm:t>
        <a:bodyPr/>
        <a:lstStyle/>
        <a:p>
          <a:endParaRPr lang="en-US"/>
        </a:p>
      </dgm:t>
    </dgm:pt>
    <dgm:pt modelId="{0F21C032-7FFA-5345-94A6-E544FAF27F14}">
      <dgm:prSet/>
      <dgm:spPr>
        <a:xfrm>
          <a:off x="5695837" y="2599600"/>
          <a:ext cx="2589017" cy="1553410"/>
        </a:xfrm>
        <a:prstGeom prst="rect">
          <a:avLst/>
        </a:prstGeom>
        <a:solidFill>
          <a:srgbClr val="A0A16A">
            <a:lumMod val="50000"/>
          </a:srgbClr>
        </a:solidFill>
        <a:ln>
          <a:solidFill>
            <a:srgbClr val="A0A16A">
              <a:lumMod val="75000"/>
            </a:srgbClr>
          </a:solidFill>
        </a:ln>
        <a:effectLst>
          <a:outerShdw blurRad="40000" dist="23000" dir="5400000" rotWithShape="0">
            <a:srgbClr val="000000">
              <a:alpha val="35000"/>
            </a:srgbClr>
          </a:outerShdw>
        </a:effectLst>
      </dgm:spPr>
      <dgm:t>
        <a:bodyPr/>
        <a:lstStyle/>
        <a:p>
          <a:pPr rtl="0">
            <a:buNone/>
          </a:pPr>
          <a:r>
            <a:rPr lang="en-US" dirty="0">
              <a:solidFill>
                <a:sysClr val="window" lastClr="FFFFFF"/>
              </a:solidFill>
              <a:latin typeface="Franklin Gothic Medium"/>
              <a:ea typeface="+mn-ea"/>
              <a:cs typeface="+mn-cs"/>
            </a:rPr>
            <a:t>Student loan repayments attributable to period </a:t>
          </a:r>
          <a:br>
            <a:rPr lang="en-US" dirty="0">
              <a:solidFill>
                <a:sysClr val="window" lastClr="FFFFFF"/>
              </a:solidFill>
              <a:latin typeface="Franklin Gothic Medium"/>
              <a:ea typeface="+mn-ea"/>
              <a:cs typeface="+mn-cs"/>
            </a:rPr>
          </a:br>
          <a:r>
            <a:rPr lang="en-US" dirty="0">
              <a:solidFill>
                <a:sysClr val="window" lastClr="FFFFFF"/>
              </a:solidFill>
              <a:latin typeface="Franklin Gothic Medium"/>
              <a:ea typeface="+mn-ea"/>
              <a:cs typeface="+mn-cs"/>
            </a:rPr>
            <a:t>of service in a </a:t>
          </a:r>
          <a:br>
            <a:rPr lang="en-US" dirty="0">
              <a:solidFill>
                <a:sysClr val="window" lastClr="FFFFFF"/>
              </a:solidFill>
              <a:latin typeface="Franklin Gothic Medium"/>
              <a:ea typeface="+mn-ea"/>
              <a:cs typeface="+mn-cs"/>
            </a:rPr>
          </a:br>
          <a:r>
            <a:rPr lang="en-US" dirty="0">
              <a:solidFill>
                <a:sysClr val="window" lastClr="FFFFFF"/>
              </a:solidFill>
              <a:latin typeface="Franklin Gothic Medium"/>
              <a:ea typeface="+mn-ea"/>
              <a:cs typeface="+mn-cs"/>
            </a:rPr>
            <a:t>combat zone</a:t>
          </a:r>
        </a:p>
      </dgm:t>
    </dgm:pt>
    <dgm:pt modelId="{65B4B923-DBDA-2745-87EB-A36E5001B793}" type="parTrans" cxnId="{16737A6E-AC29-4F4F-AB1A-06D94B8865A4}">
      <dgm:prSet/>
      <dgm:spPr/>
      <dgm:t>
        <a:bodyPr/>
        <a:lstStyle/>
        <a:p>
          <a:endParaRPr lang="en-US"/>
        </a:p>
      </dgm:t>
    </dgm:pt>
    <dgm:pt modelId="{C3946D4B-7A4B-E947-963D-9A244AB6F9EA}" type="sibTrans" cxnId="{16737A6E-AC29-4F4F-AB1A-06D94B8865A4}">
      <dgm:prSet/>
      <dgm:spPr/>
      <dgm:t>
        <a:bodyPr/>
        <a:lstStyle/>
        <a:p>
          <a:endParaRPr lang="en-US"/>
        </a:p>
      </dgm:t>
    </dgm:pt>
    <dgm:pt modelId="{1DCA4888-D544-6D4B-BD5F-E41F9FCFDDA3}" type="pres">
      <dgm:prSet presAssocID="{6FFF193B-FD13-7849-9C62-F8883AF84057}" presName="diagram" presStyleCnt="0">
        <dgm:presLayoutVars>
          <dgm:dir/>
          <dgm:resizeHandles val="exact"/>
        </dgm:presLayoutVars>
      </dgm:prSet>
      <dgm:spPr/>
      <dgm:t>
        <a:bodyPr/>
        <a:lstStyle/>
        <a:p>
          <a:endParaRPr lang="en-US"/>
        </a:p>
      </dgm:t>
    </dgm:pt>
    <dgm:pt modelId="{0CC3646C-F63E-554E-894B-C1811451AB62}" type="pres">
      <dgm:prSet presAssocID="{328FA06D-11A8-9C44-8A5B-7FF30C83BA5B}" presName="node" presStyleLbl="node1" presStyleIdx="0" presStyleCnt="6">
        <dgm:presLayoutVars>
          <dgm:bulletEnabled val="1"/>
        </dgm:presLayoutVars>
      </dgm:prSet>
      <dgm:spPr/>
      <dgm:t>
        <a:bodyPr/>
        <a:lstStyle/>
        <a:p>
          <a:endParaRPr lang="en-US"/>
        </a:p>
      </dgm:t>
    </dgm:pt>
    <dgm:pt modelId="{B5AB0AEE-BE40-C946-B51B-720BB9FBD26E}" type="pres">
      <dgm:prSet presAssocID="{86E47E34-125F-774C-8556-94F9BB2759BF}" presName="sibTrans" presStyleCnt="0"/>
      <dgm:spPr/>
    </dgm:pt>
    <dgm:pt modelId="{BEA97144-84DC-6744-844F-966EEF80BA8A}" type="pres">
      <dgm:prSet presAssocID="{6F142D14-51BD-854B-B8B4-49A7E1F56EBE}" presName="node" presStyleLbl="node1" presStyleIdx="1" presStyleCnt="6">
        <dgm:presLayoutVars>
          <dgm:bulletEnabled val="1"/>
        </dgm:presLayoutVars>
      </dgm:prSet>
      <dgm:spPr/>
      <dgm:t>
        <a:bodyPr/>
        <a:lstStyle/>
        <a:p>
          <a:endParaRPr lang="en-US"/>
        </a:p>
      </dgm:t>
    </dgm:pt>
    <dgm:pt modelId="{54F1A7CB-C318-6841-B304-C73D76045632}" type="pres">
      <dgm:prSet presAssocID="{AAE6C759-BECE-9B45-B551-EAA7F3D1CC97}" presName="sibTrans" presStyleCnt="0"/>
      <dgm:spPr/>
    </dgm:pt>
    <dgm:pt modelId="{7778EEAF-675B-8D42-AA74-B6B81BDBB085}" type="pres">
      <dgm:prSet presAssocID="{4CDD0A2B-1D4F-3344-9606-48D18913E7E1}" presName="node" presStyleLbl="node1" presStyleIdx="2" presStyleCnt="6">
        <dgm:presLayoutVars>
          <dgm:bulletEnabled val="1"/>
        </dgm:presLayoutVars>
      </dgm:prSet>
      <dgm:spPr/>
      <dgm:t>
        <a:bodyPr/>
        <a:lstStyle/>
        <a:p>
          <a:endParaRPr lang="en-US"/>
        </a:p>
      </dgm:t>
    </dgm:pt>
    <dgm:pt modelId="{ED9D4D02-4C0E-AA4D-AE9D-FE775876518B}" type="pres">
      <dgm:prSet presAssocID="{CF1DB598-0EA3-494B-AA6F-E0946C9EA608}" presName="sibTrans" presStyleCnt="0"/>
      <dgm:spPr/>
    </dgm:pt>
    <dgm:pt modelId="{A9936E10-CED5-054E-AA4A-E5258582C0C6}" type="pres">
      <dgm:prSet presAssocID="{D54D04B1-888E-F549-A6C1-2186FBD5F91B}" presName="node" presStyleLbl="node1" presStyleIdx="3" presStyleCnt="6">
        <dgm:presLayoutVars>
          <dgm:bulletEnabled val="1"/>
        </dgm:presLayoutVars>
      </dgm:prSet>
      <dgm:spPr/>
      <dgm:t>
        <a:bodyPr/>
        <a:lstStyle/>
        <a:p>
          <a:endParaRPr lang="en-US"/>
        </a:p>
      </dgm:t>
    </dgm:pt>
    <dgm:pt modelId="{221BCC7D-41F7-DC4F-903F-D3CD4B22F0BA}" type="pres">
      <dgm:prSet presAssocID="{3946171A-4AE7-A744-80D6-146B126A8917}" presName="sibTrans" presStyleCnt="0"/>
      <dgm:spPr/>
    </dgm:pt>
    <dgm:pt modelId="{52001355-82C0-F54E-AE8C-705914BD2268}" type="pres">
      <dgm:prSet presAssocID="{A45CC370-B49D-864A-B5DA-7024DCD142C1}" presName="node" presStyleLbl="node1" presStyleIdx="4" presStyleCnt="6">
        <dgm:presLayoutVars>
          <dgm:bulletEnabled val="1"/>
        </dgm:presLayoutVars>
      </dgm:prSet>
      <dgm:spPr/>
      <dgm:t>
        <a:bodyPr/>
        <a:lstStyle/>
        <a:p>
          <a:endParaRPr lang="en-US"/>
        </a:p>
      </dgm:t>
    </dgm:pt>
    <dgm:pt modelId="{FE58FDB5-76B0-BA4F-BD6A-F023C713305E}" type="pres">
      <dgm:prSet presAssocID="{C81D9778-21DE-4148-88A6-CB15B5873F81}" presName="sibTrans" presStyleCnt="0"/>
      <dgm:spPr/>
    </dgm:pt>
    <dgm:pt modelId="{6C6D2BF0-8E9E-C54B-B562-208E7E152414}" type="pres">
      <dgm:prSet presAssocID="{0F21C032-7FFA-5345-94A6-E544FAF27F14}" presName="node" presStyleLbl="node1" presStyleIdx="5" presStyleCnt="6">
        <dgm:presLayoutVars>
          <dgm:bulletEnabled val="1"/>
        </dgm:presLayoutVars>
      </dgm:prSet>
      <dgm:spPr/>
      <dgm:t>
        <a:bodyPr/>
        <a:lstStyle/>
        <a:p>
          <a:endParaRPr lang="en-US"/>
        </a:p>
      </dgm:t>
    </dgm:pt>
  </dgm:ptLst>
  <dgm:cxnLst>
    <dgm:cxn modelId="{73D6DBCD-B3E0-4CB3-ACED-6D2A84D7A8F9}" type="presOf" srcId="{0F21C032-7FFA-5345-94A6-E544FAF27F14}" destId="{6C6D2BF0-8E9E-C54B-B562-208E7E152414}" srcOrd="0" destOrd="0" presId="urn:microsoft.com/office/officeart/2005/8/layout/default"/>
    <dgm:cxn modelId="{5E23BA33-4D04-044B-9F2F-F9D031829642}" srcId="{6FFF193B-FD13-7849-9C62-F8883AF84057}" destId="{6F142D14-51BD-854B-B8B4-49A7E1F56EBE}" srcOrd="1" destOrd="0" parTransId="{D4982D7E-9CB1-1C4D-9EEF-901DF55C4BBB}" sibTransId="{AAE6C759-BECE-9B45-B551-EAA7F3D1CC97}"/>
    <dgm:cxn modelId="{0A1D8E89-5A9F-44B2-A9D2-92A7EF151066}" type="presOf" srcId="{6F142D14-51BD-854B-B8B4-49A7E1F56EBE}" destId="{BEA97144-84DC-6744-844F-966EEF80BA8A}" srcOrd="0" destOrd="0" presId="urn:microsoft.com/office/officeart/2005/8/layout/default"/>
    <dgm:cxn modelId="{3D05FE86-373F-D840-B4CF-22CA71BB3509}" srcId="{6FFF193B-FD13-7849-9C62-F8883AF84057}" destId="{A45CC370-B49D-864A-B5DA-7024DCD142C1}" srcOrd="4" destOrd="0" parTransId="{DACC81B5-F7FD-7F4B-B361-A0269CBBE75E}" sibTransId="{C81D9778-21DE-4148-88A6-CB15B5873F81}"/>
    <dgm:cxn modelId="{A601AB33-9A3A-0E45-B15A-5982109CE5CE}" srcId="{6FFF193B-FD13-7849-9C62-F8883AF84057}" destId="{D54D04B1-888E-F549-A6C1-2186FBD5F91B}" srcOrd="3" destOrd="0" parTransId="{2799A38D-D9A8-584A-B609-57460A1B355A}" sibTransId="{3946171A-4AE7-A744-80D6-146B126A8917}"/>
    <dgm:cxn modelId="{16737A6E-AC29-4F4F-AB1A-06D94B8865A4}" srcId="{6FFF193B-FD13-7849-9C62-F8883AF84057}" destId="{0F21C032-7FFA-5345-94A6-E544FAF27F14}" srcOrd="5" destOrd="0" parTransId="{65B4B923-DBDA-2745-87EB-A36E5001B793}" sibTransId="{C3946D4B-7A4B-E947-963D-9A244AB6F9EA}"/>
    <dgm:cxn modelId="{43B87D73-0C86-4C80-B39C-12807993F088}" type="presOf" srcId="{4CDD0A2B-1D4F-3344-9606-48D18913E7E1}" destId="{7778EEAF-675B-8D42-AA74-B6B81BDBB085}" srcOrd="0" destOrd="0" presId="urn:microsoft.com/office/officeart/2005/8/layout/default"/>
    <dgm:cxn modelId="{8A5DF14E-3728-4DD4-85AF-92D8C0A3B5FB}" type="presOf" srcId="{328FA06D-11A8-9C44-8A5B-7FF30C83BA5B}" destId="{0CC3646C-F63E-554E-894B-C1811451AB62}" srcOrd="0" destOrd="0" presId="urn:microsoft.com/office/officeart/2005/8/layout/default"/>
    <dgm:cxn modelId="{D546D29F-6B8E-7546-9878-E9B855147C24}" srcId="{6FFF193B-FD13-7849-9C62-F8883AF84057}" destId="{4CDD0A2B-1D4F-3344-9606-48D18913E7E1}" srcOrd="2" destOrd="0" parTransId="{162731AB-4394-5147-BD31-2C4450757ECB}" sibTransId="{CF1DB598-0EA3-494B-AA6F-E0946C9EA608}"/>
    <dgm:cxn modelId="{1B2D2A72-07B8-384F-A017-49624B4866F9}" srcId="{6FFF193B-FD13-7849-9C62-F8883AF84057}" destId="{328FA06D-11A8-9C44-8A5B-7FF30C83BA5B}" srcOrd="0" destOrd="0" parTransId="{39BE8FFA-2378-2447-B8FA-B85F20887F63}" sibTransId="{86E47E34-125F-774C-8556-94F9BB2759BF}"/>
    <dgm:cxn modelId="{D0A1D618-5863-4906-AA7E-9E5827541D7B}" type="presOf" srcId="{D54D04B1-888E-F549-A6C1-2186FBD5F91B}" destId="{A9936E10-CED5-054E-AA4A-E5258582C0C6}" srcOrd="0" destOrd="0" presId="urn:microsoft.com/office/officeart/2005/8/layout/default"/>
    <dgm:cxn modelId="{637F0245-96C3-40D8-A410-E8FB3A38A267}" type="presOf" srcId="{6FFF193B-FD13-7849-9C62-F8883AF84057}" destId="{1DCA4888-D544-6D4B-BD5F-E41F9FCFDDA3}" srcOrd="0" destOrd="0" presId="urn:microsoft.com/office/officeart/2005/8/layout/default"/>
    <dgm:cxn modelId="{C0DD3B7C-2AF1-4586-A067-0EBCD088D9A4}" type="presOf" srcId="{A45CC370-B49D-864A-B5DA-7024DCD142C1}" destId="{52001355-82C0-F54E-AE8C-705914BD2268}" srcOrd="0" destOrd="0" presId="urn:microsoft.com/office/officeart/2005/8/layout/default"/>
    <dgm:cxn modelId="{F134267C-0590-4D3F-B769-A62FA8A87F28}" type="presParOf" srcId="{1DCA4888-D544-6D4B-BD5F-E41F9FCFDDA3}" destId="{0CC3646C-F63E-554E-894B-C1811451AB62}" srcOrd="0" destOrd="0" presId="urn:microsoft.com/office/officeart/2005/8/layout/default"/>
    <dgm:cxn modelId="{87A636D7-2EEA-41F4-95B3-FAAFC6BE8501}" type="presParOf" srcId="{1DCA4888-D544-6D4B-BD5F-E41F9FCFDDA3}" destId="{B5AB0AEE-BE40-C946-B51B-720BB9FBD26E}" srcOrd="1" destOrd="0" presId="urn:microsoft.com/office/officeart/2005/8/layout/default"/>
    <dgm:cxn modelId="{961CF97F-9FA9-4AB5-9836-76BC9001A048}" type="presParOf" srcId="{1DCA4888-D544-6D4B-BD5F-E41F9FCFDDA3}" destId="{BEA97144-84DC-6744-844F-966EEF80BA8A}" srcOrd="2" destOrd="0" presId="urn:microsoft.com/office/officeart/2005/8/layout/default"/>
    <dgm:cxn modelId="{14F3A7F3-CFCC-4816-9945-296C1B62A748}" type="presParOf" srcId="{1DCA4888-D544-6D4B-BD5F-E41F9FCFDDA3}" destId="{54F1A7CB-C318-6841-B304-C73D76045632}" srcOrd="3" destOrd="0" presId="urn:microsoft.com/office/officeart/2005/8/layout/default"/>
    <dgm:cxn modelId="{A2EA8329-CF10-460C-A1F3-543A2074D5C8}" type="presParOf" srcId="{1DCA4888-D544-6D4B-BD5F-E41F9FCFDDA3}" destId="{7778EEAF-675B-8D42-AA74-B6B81BDBB085}" srcOrd="4" destOrd="0" presId="urn:microsoft.com/office/officeart/2005/8/layout/default"/>
    <dgm:cxn modelId="{3B0727E8-68F2-4BA1-BCF9-D6634E5D0B88}" type="presParOf" srcId="{1DCA4888-D544-6D4B-BD5F-E41F9FCFDDA3}" destId="{ED9D4D02-4C0E-AA4D-AE9D-FE775876518B}" srcOrd="5" destOrd="0" presId="urn:microsoft.com/office/officeart/2005/8/layout/default"/>
    <dgm:cxn modelId="{B5AD805F-012A-4A2E-A40A-4FE781F429A9}" type="presParOf" srcId="{1DCA4888-D544-6D4B-BD5F-E41F9FCFDDA3}" destId="{A9936E10-CED5-054E-AA4A-E5258582C0C6}" srcOrd="6" destOrd="0" presId="urn:microsoft.com/office/officeart/2005/8/layout/default"/>
    <dgm:cxn modelId="{8615B057-E3A3-4617-BDC9-4F2EC3B1BCFC}" type="presParOf" srcId="{1DCA4888-D544-6D4B-BD5F-E41F9FCFDDA3}" destId="{221BCC7D-41F7-DC4F-903F-D3CD4B22F0BA}" srcOrd="7" destOrd="0" presId="urn:microsoft.com/office/officeart/2005/8/layout/default"/>
    <dgm:cxn modelId="{84C3E323-5D39-4E6A-8B59-6661E25EA77F}" type="presParOf" srcId="{1DCA4888-D544-6D4B-BD5F-E41F9FCFDDA3}" destId="{52001355-82C0-F54E-AE8C-705914BD2268}" srcOrd="8" destOrd="0" presId="urn:microsoft.com/office/officeart/2005/8/layout/default"/>
    <dgm:cxn modelId="{4BEF8AF5-7289-4346-96C4-D22A32186914}" type="presParOf" srcId="{1DCA4888-D544-6D4B-BD5F-E41F9FCFDDA3}" destId="{FE58FDB5-76B0-BA4F-BD6A-F023C713305E}" srcOrd="9" destOrd="0" presId="urn:microsoft.com/office/officeart/2005/8/layout/default"/>
    <dgm:cxn modelId="{F93A1CA2-CCBC-4BDB-835E-48AE9B0325A6}" type="presParOf" srcId="{1DCA4888-D544-6D4B-BD5F-E41F9FCFDDA3}" destId="{6C6D2BF0-8E9E-C54B-B562-208E7E15241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ABCCB19-6DFA-4369-9038-690C9C6326E1}"/>
              </a:ext>
            </a:extLst>
          </p:cNvPr>
          <p:cNvSpPr>
            <a:spLocks noGrp="1"/>
          </p:cNvSpPr>
          <p:nvPr>
            <p:ph type="hdr" sz="quarter"/>
          </p:nvPr>
        </p:nvSpPr>
        <p:spPr>
          <a:xfrm>
            <a:off x="0" y="0"/>
            <a:ext cx="3077739" cy="471055"/>
          </a:xfrm>
          <a:prstGeom prst="rect">
            <a:avLst/>
          </a:prstGeom>
        </p:spPr>
        <p:txBody>
          <a:bodyPr vert="horz" lIns="94225" tIns="47112" rIns="94225" bIns="47112"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5E6CCE55-3BFF-4797-993C-E89EA227B190}"/>
              </a:ext>
            </a:extLst>
          </p:cNvPr>
          <p:cNvSpPr>
            <a:spLocks noGrp="1"/>
          </p:cNvSpPr>
          <p:nvPr>
            <p:ph type="dt" sz="quarter" idx="1"/>
          </p:nvPr>
        </p:nvSpPr>
        <p:spPr>
          <a:xfrm>
            <a:off x="4023092" y="0"/>
            <a:ext cx="3077739" cy="471055"/>
          </a:xfrm>
          <a:prstGeom prst="rect">
            <a:avLst/>
          </a:prstGeom>
        </p:spPr>
        <p:txBody>
          <a:bodyPr vert="horz" lIns="94225" tIns="47112" rIns="94225" bIns="47112" rtlCol="0"/>
          <a:lstStyle>
            <a:lvl1pPr algn="r">
              <a:defRPr sz="1200"/>
            </a:lvl1pPr>
          </a:lstStyle>
          <a:p>
            <a:fld id="{961C41C0-3839-421C-939A-D566E4A92B9E}" type="datetimeFigureOut">
              <a:rPr lang="en-US" smtClean="0"/>
              <a:t>12/6/2019</a:t>
            </a:fld>
            <a:endParaRPr lang="en-US" dirty="0"/>
          </a:p>
        </p:txBody>
      </p:sp>
      <p:sp>
        <p:nvSpPr>
          <p:cNvPr id="4" name="Footer Placeholder 3">
            <a:extLst>
              <a:ext uri="{FF2B5EF4-FFF2-40B4-BE49-F238E27FC236}">
                <a16:creationId xmlns="" xmlns:a16="http://schemas.microsoft.com/office/drawing/2014/main" id="{B2823D83-0BBA-432E-B5C6-ED206E6261A0}"/>
              </a:ext>
            </a:extLst>
          </p:cNvPr>
          <p:cNvSpPr>
            <a:spLocks noGrp="1"/>
          </p:cNvSpPr>
          <p:nvPr>
            <p:ph type="ftr" sz="quarter" idx="2"/>
          </p:nvPr>
        </p:nvSpPr>
        <p:spPr>
          <a:xfrm>
            <a:off x="0" y="8917423"/>
            <a:ext cx="3077739" cy="471054"/>
          </a:xfrm>
          <a:prstGeom prst="rect">
            <a:avLst/>
          </a:prstGeom>
        </p:spPr>
        <p:txBody>
          <a:bodyPr vert="horz" lIns="94225" tIns="47112" rIns="94225" bIns="47112"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896F5B57-414C-4B7A-9E9F-CCDD15444AA7}"/>
              </a:ext>
            </a:extLst>
          </p:cNvPr>
          <p:cNvSpPr>
            <a:spLocks noGrp="1"/>
          </p:cNvSpPr>
          <p:nvPr>
            <p:ph type="sldNum" sz="quarter" idx="3"/>
          </p:nvPr>
        </p:nvSpPr>
        <p:spPr>
          <a:xfrm>
            <a:off x="4023092" y="8917423"/>
            <a:ext cx="3077739" cy="471054"/>
          </a:xfrm>
          <a:prstGeom prst="rect">
            <a:avLst/>
          </a:prstGeom>
        </p:spPr>
        <p:txBody>
          <a:bodyPr vert="horz" lIns="94225" tIns="47112" rIns="94225" bIns="47112" rtlCol="0" anchor="b"/>
          <a:lstStyle>
            <a:lvl1pPr algn="r">
              <a:defRPr sz="1200"/>
            </a:lvl1pPr>
          </a:lstStyle>
          <a:p>
            <a:fld id="{B4424BB1-042D-4FA5-8DA4-B6DACDC70488}" type="slidenum">
              <a:rPr lang="en-US" smtClean="0"/>
              <a:t>‹#›</a:t>
            </a:fld>
            <a:endParaRPr lang="en-US" dirty="0"/>
          </a:p>
        </p:txBody>
      </p:sp>
    </p:spTree>
    <p:extLst>
      <p:ext uri="{BB962C8B-B14F-4D97-AF65-F5344CB8AC3E}">
        <p14:creationId xmlns:p14="http://schemas.microsoft.com/office/powerpoint/2010/main" val="99356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5" tIns="47112" rIns="94225" bIns="47112"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5"/>
          </a:xfrm>
          <a:prstGeom prst="rect">
            <a:avLst/>
          </a:prstGeom>
        </p:spPr>
        <p:txBody>
          <a:bodyPr vert="horz" lIns="94225" tIns="47112" rIns="94225" bIns="47112" rtlCol="0"/>
          <a:lstStyle>
            <a:lvl1pPr algn="r">
              <a:defRPr sz="1200"/>
            </a:lvl1pPr>
          </a:lstStyle>
          <a:p>
            <a:fld id="{15970286-D86C-49F1-883A-E47D6CA0AEF0}" type="datetimeFigureOut">
              <a:rPr lang="en-US" smtClean="0"/>
              <a:t>12/6/2019</a:t>
            </a:fld>
            <a:endParaRPr lang="en-US" dirty="0"/>
          </a:p>
        </p:txBody>
      </p:sp>
      <p:sp>
        <p:nvSpPr>
          <p:cNvPr id="4" name="Slide Image Placeholder 3"/>
          <p:cNvSpPr>
            <a:spLocks noGrp="1" noRot="1" noChangeAspect="1"/>
          </p:cNvSpPr>
          <p:nvPr>
            <p:ph type="sldImg" idx="2"/>
          </p:nvPr>
        </p:nvSpPr>
        <p:spPr>
          <a:xfrm>
            <a:off x="733425" y="1173163"/>
            <a:ext cx="5635625" cy="3170237"/>
          </a:xfrm>
          <a:prstGeom prst="rect">
            <a:avLst/>
          </a:prstGeom>
          <a:noFill/>
          <a:ln w="12700">
            <a:solidFill>
              <a:prstClr val="black"/>
            </a:solidFill>
          </a:ln>
        </p:spPr>
        <p:txBody>
          <a:bodyPr vert="horz" lIns="94225" tIns="47112" rIns="94225" bIns="47112"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5" tIns="47112" rIns="94225" bIns="471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5" tIns="47112" rIns="94225" bIns="471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3"/>
            <a:ext cx="3077739" cy="471054"/>
          </a:xfrm>
          <a:prstGeom prst="rect">
            <a:avLst/>
          </a:prstGeom>
        </p:spPr>
        <p:txBody>
          <a:bodyPr vert="horz" lIns="94225" tIns="47112" rIns="94225" bIns="47112" rtlCol="0" anchor="b"/>
          <a:lstStyle>
            <a:lvl1pPr algn="r">
              <a:defRPr sz="1200"/>
            </a:lvl1pPr>
          </a:lstStyle>
          <a:p>
            <a:fld id="{F3009F9D-C8A0-4ADE-978E-602A0B4F64D0}" type="slidenum">
              <a:rPr lang="en-US" smtClean="0"/>
              <a:t>‹#›</a:t>
            </a:fld>
            <a:endParaRPr lang="en-US" dirty="0"/>
          </a:p>
        </p:txBody>
      </p:sp>
    </p:spTree>
    <p:extLst>
      <p:ext uri="{BB962C8B-B14F-4D97-AF65-F5344CB8AC3E}">
        <p14:creationId xmlns:p14="http://schemas.microsoft.com/office/powerpoint/2010/main" val="174654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iles.consumerfinance.gov/f/documents/cfpb_servicemembers-civil-relief-act_factshee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nnualcreditreport.com/index.ac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4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Lesson Introduction: </a:t>
            </a:r>
            <a:r>
              <a:rPr lang="en-US" sz="1200" b="1" kern="1200" dirty="0">
                <a:solidFill>
                  <a:schemeClr val="tx1"/>
                </a:solidFill>
                <a:effectLst/>
                <a:latin typeface="+mn-lt"/>
                <a:ea typeface="+mn-ea"/>
                <a:cs typeface="+mn-cs"/>
              </a:rPr>
              <a:t>2 minutes. </a:t>
            </a:r>
            <a:endParaRPr lang="en-US" sz="1200" kern="1200" dirty="0">
              <a:solidFill>
                <a:schemeClr val="tx1"/>
              </a:solidFill>
              <a:effectLst/>
              <a:latin typeface="+mn-lt"/>
              <a:ea typeface="+mn-ea"/>
              <a:cs typeface="+mn-cs"/>
            </a:endParaRPr>
          </a:p>
          <a:p>
            <a:pPr defTabSz="942247">
              <a:defRPr/>
            </a:pPr>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Introduce the lesson.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Before returning home, it is important to understand that things may have changed during your absence. Be prepared for a transition as you reunite with family, friends, and/or co-workers. This period of readjustment will take time, patience, and understanding.</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 addition to the emotional process of reuniting with your family, returning home can also present some practical challenges that need to be addressed. If you have a spouse, ensure you have a discussion together about the budget, and gradually reintegrate yourself back into the family financial routine.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When returning from deployment, you may find that you are in your best financial position ever. You may have a sizable nest egg in your bank account because of your combat pay and tax savings. If you are active duty, you have access to free financial planning and accounting services through your Marine Corps Community Services.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For some, returning from deployment may be difficult financially. This may be because you had trouble tracking bills or had difficulty meeting financial obligations while you were away. Or, possibly, you had family members at home who mismanaged money. You may also be in transition, moving or changing jobs with no current income. Finally, it may be hard for you and your family to cut back now that you are not receiving tax-free, combat zone benefits anymore.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lesson will discuss the financial areas you need to review upon your return.</a:t>
            </a:r>
          </a:p>
          <a:p>
            <a:pPr defTabSz="942247">
              <a:defRPr/>
            </a:pPr>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1</a:t>
            </a:fld>
            <a:endParaRPr lang="en-US" dirty="0"/>
          </a:p>
        </p:txBody>
      </p:sp>
    </p:spTree>
    <p:extLst>
      <p:ext uri="{BB962C8B-B14F-4D97-AF65-F5344CB8AC3E}">
        <p14:creationId xmlns:p14="http://schemas.microsoft.com/office/powerpoint/2010/main" val="19153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Review the combat zone tax exclusions.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Marines serving in a combat zone can exclude portions of income from federal and state taxes. If you serve in a combat zone for one or more days during a particular month, you are entitled to an exclusion for that entire month.</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For enlisted members and warrant officers serving in a combat zone all military pay, including hostile fire or imminent danger pay, is excluded from gross income.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For commissioned officers, the monthly exclusion is capped at the highest enlisted pay, plus any hostile fire or imminent danger pay received.</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Military pay earned while hospitalized as a result of wounds, disease, or injury incurred in the combat zone is also excluded from taxable income. The exclusion of military pay while hospitalized does not apply to any month that begins more than two years after the end of combat activities in that combat zone. Hospitalization does not have to be in the combat zone.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It is important to emphasize that this does not mean a Marine will not owe any taxes. While the federal government excludes all military pay from being taxed for certain Service members, as noted above, some states allow only partial exclusion or none at all. It is best to consult your state tax laws for further information on combat zone tax exclusions.</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10</a:t>
            </a:fld>
            <a:endParaRPr lang="en-US" dirty="0"/>
          </a:p>
        </p:txBody>
      </p:sp>
    </p:spTree>
    <p:extLst>
      <p:ext uri="{BB962C8B-B14F-4D97-AF65-F5344CB8AC3E}">
        <p14:creationId xmlns:p14="http://schemas.microsoft.com/office/powerpoint/2010/main" val="341465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different types of excluded pay.</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Enlisted personnel, warrant officers, and commissioned warrant officers can exclude the following amounts from their income:</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Active-duty pay earned in any month you served in a combat zone.</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Imminent danger/hostile fire pay.</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reenlistment bonus if the voluntary extension or reenlistment occurs in a month you served in a combat zone.</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Pay for accrued leave earned in any month you served in a combat zone. The DoD must determine that the unused leave was earned during that period.</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Awards for suggestions, inventions, or scientific achievements you are entitled to because of a submission you made in a month you served in a combat zone.</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loan repayments that are attributable to your period of service in a combat zone (provided a full year’s service is performed to earn the repayment).</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do not have to receive the pay while you are in a combat zone, are hospitalized, or in the same year you served in a combat zone. However, your entitlement to the pay must have fully accrued in a month during which you served in the combat zone or were hospitalized as a result of wounds, disease, or injury incurred while serving in the combat zone.</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11</a:t>
            </a:fld>
            <a:endParaRPr lang="en-US" dirty="0"/>
          </a:p>
        </p:txBody>
      </p:sp>
    </p:spTree>
    <p:extLst>
      <p:ext uri="{BB962C8B-B14F-4D97-AF65-F5344CB8AC3E}">
        <p14:creationId xmlns:p14="http://schemas.microsoft.com/office/powerpoint/2010/main" val="76367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pre-deployment and post-deployment considerations on using the Roth TSP in a Combat Zone Tax Exclusion (CZTE) area.</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reviewed this retirement planning choice before you deployed. Now let’s us do a quick recap and consider post deployment options.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Marines deployed to a combat zone can re-channel all retirement contributions to a Roth TSP and NEVER pay income tax on the contributions or the earnings on it…NEVER.</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Normally, the Marine is limited on the amount you can contribute to Roth TSP. The annual Elective Deferral Limit for 2019 it is $19,000. This applies to combined total of traditional and Roth contributions. Marines deployed to a CZTE zone can redirect all retirement contributions to a Roth TSP via the annual additions limit.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CZTEs are areas that POTUS designates by Executive Order as an area in which the US Armed Forces are engaging in combat. You do that by electing TSP’s traditional contributions for any amount over the elective deferral limit up to the annual additions limit (for 2019 it is $56,000) This limit includes all contributions (tax-deferred, after-tax, and tax-exempt), Agency/Service Automatic (1%) Contributions, and Matching Contributions. For 415(c) purposes, working for multiple Federal agencies or services in the same year is considered having one employer.</a:t>
            </a: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PRE - DEPLOYMENT:</a:t>
            </a:r>
            <a:r>
              <a:rPr lang="en-US" sz="1200" dirty="0">
                <a:effectLst/>
                <a:latin typeface="Calibri" panose="020F0502020204030204" pitchFamily="34" charset="0"/>
                <a:ea typeface="Calibri" panose="020F0502020204030204" pitchFamily="34" charset="0"/>
                <a:cs typeface="DokChampa" panose="020B0604020202020204" pitchFamily="34" charset="-34"/>
              </a:rPr>
              <a:t> Before deployment, you should go to myPay and suspend contributions to the TSP. Now ramp up the ROTH TSP contributions to $19,000 elective deferral limit. Any amounts over will go into the Traditional TSP. </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Caution: If you participate the Blended Retirement System (BRS) please talk with your Personal Financial Manager (PFM) and Command Financial Specialist (CFS). You want to be sure that you do not miss out on matching funds because of not making contributions. </a:t>
            </a: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POST DEPLOYMENT:</a:t>
            </a:r>
            <a:r>
              <a:rPr lang="en-US" sz="1200" dirty="0">
                <a:effectLst/>
                <a:latin typeface="Calibri" panose="020F0502020204030204" pitchFamily="34" charset="0"/>
                <a:ea typeface="Calibri" panose="020F0502020204030204" pitchFamily="34" charset="0"/>
                <a:cs typeface="DokChampa" panose="020B0604020202020204" pitchFamily="34" charset="-34"/>
              </a:rPr>
              <a:t> Once you have returned from deployment, review your finances. Ask yourself if you continue to invest or contribute this amount of my monthly income at this level. The answer may be…no. In that case, dial it down. Strike a balance. A general best practice is to invest at least enough to max the match in TSP at 5%.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Roth Contributions can be withdrawn as tax-free earnings if five years have passed since January 1 of the year you made your first Roth contribution, AND you are age 59½ or older, permanently disabled, or deceased.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Seek professional financial assistance from your Installation’s PFMP Program:</a:t>
            </a:r>
          </a:p>
          <a:p>
            <a:pPr marL="800100" marR="0" lvl="1"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Personal Financial Manager (PFM)</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Command Financial Specialist (CFS)</a:t>
            </a: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12</a:t>
            </a:fld>
            <a:endParaRPr lang="en-US" dirty="0"/>
          </a:p>
        </p:txBody>
      </p:sp>
    </p:spTree>
    <p:extLst>
      <p:ext uri="{BB962C8B-B14F-4D97-AF65-F5344CB8AC3E}">
        <p14:creationId xmlns:p14="http://schemas.microsoft.com/office/powerpoint/2010/main" val="70643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income tax extension.</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served in a combat zone or a qualified hazardous duty zone, virtually all deadlines relating to income tax are extended (including filing your return, paying taxes, and applying for refunds).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extension covers you and your spouse, even if filing separately. During the extension period, assessment and collection deadlines are extended and there are no penalties imposed. No back taxes can be collected.</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13</a:t>
            </a:fld>
            <a:endParaRPr lang="en-US" dirty="0"/>
          </a:p>
        </p:txBody>
      </p:sp>
    </p:spTree>
    <p:extLst>
      <p:ext uri="{BB962C8B-B14F-4D97-AF65-F5344CB8AC3E}">
        <p14:creationId xmlns:p14="http://schemas.microsoft.com/office/powerpoint/2010/main" val="2069140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filing of taxes.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If you are deployed during the tax season (January through April 15), the Internal Revenue Service (IRS) provides three types of extensions:</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Members deployed to a combat zone or deployed in support of contingency operations: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The IRS provides an automatic extension for filing and payment of any taxes you owe until 180 days after you return from the combat zone (plus any days you were deployed during that tax season).</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For example, if you returned from a deployment on Jan. 15, you have 195 days (180 plus the 15 days of the tax season you were deployed) to file and pay your taxes.</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To receive this option, you must file IRS Form 4868.</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Members living outside the United States, but not deployed to a combat zone or in support of contingency operations: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The IRS provides an automatic two-month extension of the deadline to file your taxes.</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To receive this extension, you must attach a statement to your return explaining your situation and how you qualify for an extension.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If you can’t file your return within the two months, you can request up to another four-month extension.</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If you owe taxes, your interest will start accruing from the date the payment was originally due.</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Any military member: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Any military member can file IRS Form 4868 before the last day of the tax season to receive a six-month extension to file.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Note: if you owe taxes, you will be charged interest from the date the payment was due, if you do not make a tax payment by the original tax filing deadline.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For more information, visit the following sites:</a:t>
            </a:r>
          </a:p>
          <a:p>
            <a:pPr marL="342900" marR="0" lvl="0"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Tax Exclusion for Combat Service: https://www.irs.gov/individuals/military/tax-exclusion-for-combat-service</a:t>
            </a:r>
          </a:p>
          <a:p>
            <a:pPr marL="342900" marR="0" lvl="0"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Combat Zone Tax Exclusions (CZTE): https://militarypay.defense.gov/Pay/Tax-Information/CZTE/</a:t>
            </a: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14</a:t>
            </a:fld>
            <a:endParaRPr lang="en-US" dirty="0"/>
          </a:p>
        </p:txBody>
      </p:sp>
    </p:spTree>
    <p:extLst>
      <p:ext uri="{BB962C8B-B14F-4D97-AF65-F5344CB8AC3E}">
        <p14:creationId xmlns:p14="http://schemas.microsoft.com/office/powerpoint/2010/main" val="349463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sources of assistance.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There are many sources of assistance in helping you with managing your finances post-deployment. These include: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Personal Financial Management (PFM) Program</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 unit Command Financial Specialist (CFS)</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Military OneSource</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Military Saves</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Navy-Marine Corps Relief Society (NMCRS)</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Consumer Financial Protection Bureau (CFPB)</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IRS Tax Information for the Military</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15</a:t>
            </a:fld>
            <a:endParaRPr lang="en-US" dirty="0"/>
          </a:p>
        </p:txBody>
      </p:sp>
    </p:spTree>
    <p:extLst>
      <p:ext uri="{BB962C8B-B14F-4D97-AF65-F5344CB8AC3E}">
        <p14:creationId xmlns:p14="http://schemas.microsoft.com/office/powerpoint/2010/main" val="1620182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Activity: Conduct the Managing Your Finances Post-Deployment quiz.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 am going to conduct a short quiz to check your understanding of the material we have covered. Please raise your hand to answer.</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Instructor Note: To make this activity more interactive, consider using a small ball and toss it to participants to encourage a response.</a:t>
            </a:r>
          </a:p>
          <a:p>
            <a:endParaRPr lang="en-US" dirty="0"/>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Present the first question and solicit responses.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Question 1:</a:t>
            </a:r>
            <a:r>
              <a:rPr lang="en-US" sz="1200" dirty="0">
                <a:effectLst/>
                <a:latin typeface="Calibri" panose="020F0502020204030204" pitchFamily="34" charset="0"/>
                <a:ea typeface="Calibri" panose="020F0502020204030204" pitchFamily="34" charset="0"/>
                <a:cs typeface="DokChampa" panose="020B0604020202020204" pitchFamily="34" charset="-34"/>
              </a:rPr>
              <a:t> Your SDP account will be closed, and your money direct deposited into your chosen bank account _____ days after your return.</a:t>
            </a:r>
          </a:p>
          <a:p>
            <a:pPr marL="800100" marR="0" lvl="1" indent="-342900">
              <a:spcBef>
                <a:spcPts val="0"/>
              </a:spcBef>
              <a:spcAft>
                <a:spcPts val="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30</a:t>
            </a:r>
          </a:p>
          <a:p>
            <a:pPr marL="800100" marR="0" lvl="1" indent="-342900">
              <a:spcBef>
                <a:spcPts val="0"/>
              </a:spcBef>
              <a:spcAft>
                <a:spcPts val="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60</a:t>
            </a:r>
          </a:p>
          <a:p>
            <a:pPr marL="800100" marR="0" lvl="1" indent="-342900">
              <a:spcBef>
                <a:spcPts val="0"/>
              </a:spcBef>
              <a:spcAft>
                <a:spcPts val="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90</a:t>
            </a:r>
          </a:p>
          <a:p>
            <a:pPr marL="800100" marR="0" lvl="1" indent="-342900">
              <a:spcBef>
                <a:spcPts val="0"/>
              </a:spcBef>
              <a:spcAft>
                <a:spcPts val="600"/>
              </a:spcAft>
              <a:buFont typeface="+mj-lt"/>
              <a:buAutoNum type="alphaLcParenR"/>
            </a:pPr>
            <a:r>
              <a:rPr lang="en-US" sz="1200" b="1" dirty="0">
                <a:effectLst/>
                <a:latin typeface="Calibri" panose="020F0502020204030204" pitchFamily="34" charset="0"/>
                <a:ea typeface="Calibri" panose="020F0502020204030204" pitchFamily="34" charset="0"/>
                <a:cs typeface="DokChampa" panose="020B0604020202020204" pitchFamily="34" charset="-34"/>
              </a:rPr>
              <a:t>120</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16</a:t>
            </a:fld>
            <a:endParaRPr lang="en-US" dirty="0"/>
          </a:p>
        </p:txBody>
      </p:sp>
    </p:spTree>
    <p:extLst>
      <p:ext uri="{BB962C8B-B14F-4D97-AF65-F5344CB8AC3E}">
        <p14:creationId xmlns:p14="http://schemas.microsoft.com/office/powerpoint/2010/main" val="414876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Present the second question and solicit responses.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Question 2: </a:t>
            </a:r>
            <a:r>
              <a:rPr lang="en-US" sz="1200" dirty="0">
                <a:effectLst/>
                <a:latin typeface="Calibri" panose="020F0502020204030204" pitchFamily="34" charset="0"/>
                <a:ea typeface="Calibri" panose="020F0502020204030204" pitchFamily="34" charset="0"/>
                <a:cs typeface="DokChampa" panose="020B0604020202020204" pitchFamily="34" charset="-34"/>
              </a:rPr>
              <a:t>Your SDP account continues to earn interest for ____ days after your return.</a:t>
            </a:r>
          </a:p>
          <a:p>
            <a:pPr marL="800100" marR="0" lvl="1" indent="-342900">
              <a:spcBef>
                <a:spcPts val="0"/>
              </a:spcBef>
              <a:spcAft>
                <a:spcPts val="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30</a:t>
            </a:r>
          </a:p>
          <a:p>
            <a:pPr marL="800100" marR="0" lvl="1" indent="-342900">
              <a:spcBef>
                <a:spcPts val="0"/>
              </a:spcBef>
              <a:spcAft>
                <a:spcPts val="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60</a:t>
            </a:r>
          </a:p>
          <a:p>
            <a:pPr marL="800100" marR="0" lvl="1" indent="-342900">
              <a:spcBef>
                <a:spcPts val="0"/>
              </a:spcBef>
              <a:spcAft>
                <a:spcPts val="0"/>
              </a:spcAft>
              <a:buFont typeface="+mj-lt"/>
              <a:buAutoNum type="alphaLcParenR"/>
            </a:pPr>
            <a:r>
              <a:rPr lang="en-US" sz="1200" b="1" dirty="0">
                <a:effectLst/>
                <a:latin typeface="Calibri" panose="020F0502020204030204" pitchFamily="34" charset="0"/>
                <a:ea typeface="Calibri" panose="020F0502020204030204" pitchFamily="34" charset="0"/>
                <a:cs typeface="DokChampa" panose="020B0604020202020204" pitchFamily="34" charset="-34"/>
              </a:rPr>
              <a:t>90</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60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120</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17</a:t>
            </a:fld>
            <a:endParaRPr lang="en-US" dirty="0"/>
          </a:p>
        </p:txBody>
      </p:sp>
    </p:spTree>
    <p:extLst>
      <p:ext uri="{BB962C8B-B14F-4D97-AF65-F5344CB8AC3E}">
        <p14:creationId xmlns:p14="http://schemas.microsoft.com/office/powerpoint/2010/main" val="3876957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Present the third question and solicit responses.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Question 3:</a:t>
            </a:r>
            <a:r>
              <a:rPr lang="en-US" sz="1200" dirty="0">
                <a:effectLst/>
                <a:latin typeface="Calibri" panose="020F0502020204030204" pitchFamily="34" charset="0"/>
                <a:ea typeface="Calibri" panose="020F0502020204030204" pitchFamily="34" charset="0"/>
                <a:cs typeface="DokChampa" panose="020B0604020202020204" pitchFamily="34" charset="-34"/>
              </a:rPr>
              <a:t> If you are serving in a combat zone on April 15, you can automatically receive an extension on your tax filing of______ after your return:</a:t>
            </a:r>
          </a:p>
          <a:p>
            <a:pPr marL="800100" marR="0" lvl="1" indent="-342900">
              <a:spcBef>
                <a:spcPts val="0"/>
              </a:spcBef>
              <a:spcAft>
                <a:spcPts val="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30 days</a:t>
            </a:r>
          </a:p>
          <a:p>
            <a:pPr marL="800100" marR="0" lvl="1" indent="-342900">
              <a:spcBef>
                <a:spcPts val="0"/>
              </a:spcBef>
              <a:spcAft>
                <a:spcPts val="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90 days</a:t>
            </a:r>
          </a:p>
          <a:p>
            <a:pPr marL="800100" marR="0" lvl="1" indent="-342900">
              <a:spcBef>
                <a:spcPts val="0"/>
              </a:spcBef>
              <a:spcAft>
                <a:spcPts val="0"/>
              </a:spcAft>
              <a:buFont typeface="+mj-lt"/>
              <a:buAutoNum type="alphaLcParenR"/>
            </a:pPr>
            <a:r>
              <a:rPr lang="en-US" sz="1200" b="1" dirty="0">
                <a:effectLst/>
                <a:latin typeface="Calibri" panose="020F0502020204030204" pitchFamily="34" charset="0"/>
                <a:ea typeface="Calibri" panose="020F0502020204030204" pitchFamily="34" charset="0"/>
                <a:cs typeface="DokChampa" panose="020B0604020202020204" pitchFamily="34" charset="-34"/>
              </a:rPr>
              <a:t>180 days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60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1 year</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18</a:t>
            </a:fld>
            <a:endParaRPr lang="en-US" dirty="0"/>
          </a:p>
        </p:txBody>
      </p:sp>
    </p:spTree>
    <p:extLst>
      <p:ext uri="{BB962C8B-B14F-4D97-AF65-F5344CB8AC3E}">
        <p14:creationId xmlns:p14="http://schemas.microsoft.com/office/powerpoint/2010/main" val="378341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Present the fourth question and solicit responses.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Question 4:</a:t>
            </a:r>
            <a:r>
              <a:rPr lang="en-US" sz="1200" dirty="0">
                <a:effectLst/>
                <a:latin typeface="Calibri" panose="020F0502020204030204" pitchFamily="34" charset="0"/>
                <a:ea typeface="Calibri" panose="020F0502020204030204" pitchFamily="34" charset="0"/>
                <a:cs typeface="DokChampa" panose="020B0604020202020204" pitchFamily="34" charset="-34"/>
              </a:rPr>
              <a:t> When serving in a combat zone, tax exclusions mean that you will not owe any taxes upon your return.</a:t>
            </a:r>
          </a:p>
          <a:p>
            <a:pPr marL="800100" marR="0" lvl="1" indent="-342900">
              <a:spcBef>
                <a:spcPts val="0"/>
              </a:spcBef>
              <a:spcAft>
                <a:spcPts val="0"/>
              </a:spcAft>
              <a:buFont typeface="+mj-lt"/>
              <a:buAutoNum type="alphaLcParenR"/>
            </a:pPr>
            <a:r>
              <a:rPr lang="en-US" sz="1200" dirty="0">
                <a:effectLst/>
                <a:latin typeface="Calibri" panose="020F0502020204030204" pitchFamily="34" charset="0"/>
                <a:ea typeface="Calibri" panose="020F0502020204030204" pitchFamily="34" charset="0"/>
                <a:cs typeface="DokChampa" panose="020B0604020202020204" pitchFamily="34" charset="-34"/>
              </a:rPr>
              <a:t>True</a:t>
            </a:r>
          </a:p>
          <a:p>
            <a:pPr marL="800100" marR="0" lvl="1" indent="-342900">
              <a:spcBef>
                <a:spcPts val="0"/>
              </a:spcBef>
              <a:spcAft>
                <a:spcPts val="600"/>
              </a:spcAft>
              <a:buFont typeface="+mj-lt"/>
              <a:buAutoNum type="alphaLcParenR"/>
            </a:pPr>
            <a:r>
              <a:rPr lang="en-US" sz="1200" b="1" dirty="0">
                <a:effectLst/>
                <a:latin typeface="Calibri" panose="020F0502020204030204" pitchFamily="34" charset="0"/>
                <a:ea typeface="Calibri" panose="020F0502020204030204" pitchFamily="34" charset="0"/>
                <a:cs typeface="DokChampa" panose="020B0604020202020204" pitchFamily="34" charset="-34"/>
              </a:rPr>
              <a:t>False</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next topic.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let’s summarize what we have learned.</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19</a:t>
            </a:fld>
            <a:endParaRPr lang="en-US" dirty="0"/>
          </a:p>
        </p:txBody>
      </p:sp>
    </p:spTree>
    <p:extLst>
      <p:ext uri="{BB962C8B-B14F-4D97-AF65-F5344CB8AC3E}">
        <p14:creationId xmlns:p14="http://schemas.microsoft.com/office/powerpoint/2010/main" val="388209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Provide the learning objectives.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After completing this lesson, you should be able to:</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effective communication skills when discussing finances with family members</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 key documents and accounts to review upon your return</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Compare your post-deployment finances to your pre-deployment finances</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the process for transfer of your SDP deposit</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Describe the different types of excluded pay</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income tax extensions for which you may be eligible</a:t>
            </a:r>
          </a:p>
          <a:p>
            <a:pPr marL="800100" marR="0" lvl="1" indent="-342900">
              <a:spcBef>
                <a:spcPts val="0"/>
              </a:spcBef>
              <a:spcAft>
                <a:spcPts val="500"/>
              </a:spcAft>
              <a:buFont typeface="Courier New" panose="02070309020205020404" pitchFamily="49"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first topic.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We will begin this with a discussion of the reintegration process. </a:t>
            </a:r>
          </a:p>
          <a:p>
            <a:pPr marL="800100" marR="0" lvl="1" indent="-342900">
              <a:spcBef>
                <a:spcPts val="0"/>
              </a:spcBef>
              <a:spcAft>
                <a:spcPts val="500"/>
              </a:spcAft>
              <a:buFont typeface="Courier New" panose="02070309020205020404" pitchFamily="49"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2</a:t>
            </a:fld>
            <a:endParaRPr lang="en-US" dirty="0"/>
          </a:p>
        </p:txBody>
      </p:sp>
    </p:spTree>
    <p:extLst>
      <p:ext uri="{BB962C8B-B14F-4D97-AF65-F5344CB8AC3E}">
        <p14:creationId xmlns:p14="http://schemas.microsoft.com/office/powerpoint/2010/main" val="369351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Lesson Summary: </a:t>
            </a:r>
            <a:r>
              <a:rPr lang="en-US" sz="1200" b="1" dirty="0">
                <a:effectLst/>
                <a:latin typeface="Calibri" panose="020F0502020204030204" pitchFamily="34" charset="0"/>
                <a:ea typeface="Calibri" panose="020F0502020204030204" pitchFamily="34" charset="0"/>
                <a:cs typeface="DokChampa" panose="020B0604020202020204" pitchFamily="34" charset="-34"/>
              </a:rPr>
              <a:t>3 minutes</a:t>
            </a: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Summarize key learning points.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that you have completed this lesson, you should be able to:</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effective communication skills when discussing finances with family members</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 key documents and accounts to review upon your return</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Compare your post-deployment finances to your pre-deployment finances</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the process for transfer of your SDP deposit</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Describe the different types of excluded pay</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income tax extensions for which you may be eligible</a:t>
            </a:r>
          </a:p>
          <a:p>
            <a:endParaRPr lang="en-US" dirty="0"/>
          </a:p>
          <a:p>
            <a:pPr marL="0" marR="0" indent="0">
              <a:spcBef>
                <a:spcPts val="0"/>
              </a:spcBef>
              <a:spcAft>
                <a:spcPts val="5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Are there any questions or comments about </a:t>
            </a:r>
            <a:r>
              <a:rPr lang="en-US" sz="1200" i="1" dirty="0">
                <a:effectLst/>
                <a:latin typeface="Calibri" panose="020F0502020204030204" pitchFamily="34" charset="0"/>
                <a:ea typeface="Calibri" panose="020F0502020204030204" pitchFamily="34" charset="0"/>
                <a:cs typeface="DokChampa" panose="020B0604020202020204" pitchFamily="34" charset="-34"/>
              </a:rPr>
              <a:t>Managing Your Finances Post-Deployment?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Distribute the course handout.</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This handout summarizes what we have discussed in this lesson.</a:t>
            </a:r>
          </a:p>
          <a:p>
            <a:pPr marL="800100" marR="0" lvl="1" indent="-342900">
              <a:spcBef>
                <a:spcPts val="0"/>
              </a:spcBef>
              <a:spcAft>
                <a:spcPts val="500"/>
              </a:spcAft>
              <a:buFont typeface="Courier New" panose="02070309020205020404" pitchFamily="49"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Managing Your Finances Post-Deployment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endParaRPr lang="en-US" dirty="0"/>
          </a:p>
        </p:txBody>
      </p:sp>
      <p:sp>
        <p:nvSpPr>
          <p:cNvPr id="4" name="Slide Number Placeholder 3"/>
          <p:cNvSpPr>
            <a:spLocks noGrp="1"/>
          </p:cNvSpPr>
          <p:nvPr>
            <p:ph type="sldNum" sz="quarter" idx="10"/>
          </p:nvPr>
        </p:nvSpPr>
        <p:spPr/>
        <p:txBody>
          <a:bodyPr/>
          <a:lstStyle/>
          <a:p>
            <a:fld id="{F3009F9D-C8A0-4ADE-978E-602A0B4F64D0}" type="slidenum">
              <a:rPr lang="en-US" smtClean="0"/>
              <a:t>20</a:t>
            </a:fld>
            <a:endParaRPr lang="en-US" dirty="0"/>
          </a:p>
        </p:txBody>
      </p:sp>
    </p:spTree>
    <p:extLst>
      <p:ext uri="{BB962C8B-B14F-4D97-AF65-F5344CB8AC3E}">
        <p14:creationId xmlns:p14="http://schemas.microsoft.com/office/powerpoint/2010/main" val="1478709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33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Return and Reintegration: </a:t>
            </a:r>
            <a:r>
              <a:rPr lang="en-US" sz="1200" b="1" dirty="0">
                <a:effectLst/>
                <a:latin typeface="Calibri" panose="020F0502020204030204" pitchFamily="34" charset="0"/>
                <a:ea typeface="Calibri" panose="020F0502020204030204" pitchFamily="34" charset="0"/>
                <a:cs typeface="DokChampa" panose="020B0604020202020204" pitchFamily="34" charset="-34"/>
              </a:rPr>
              <a:t>15 minutes.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financial reintegration process.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While deployed you may have delegated financial decisions to a spouse or other family member.</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When you return home, communicate with that person. Talk with each other about how you would like to address financial responsibilities going forward.</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are married, be patient if your spouse is reluctant to give up the financial control he or she had while you were away.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decide to try a new arrangement, establish a “trial period” and check in with each other after a set period of time to adjust the division of responsibilities as needed, but remember to work as a team. Some couples split the responsibilities by having one person pay the bills and the other person file the paperwork or log in the payments on their software.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Take advantage of financial assistance through your installation or Military OneSource to clarify your financial goals.</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3</a:t>
            </a:fld>
            <a:endParaRPr lang="en-US" dirty="0"/>
          </a:p>
        </p:txBody>
      </p:sp>
    </p:spTree>
    <p:extLst>
      <p:ext uri="{BB962C8B-B14F-4D97-AF65-F5344CB8AC3E}">
        <p14:creationId xmlns:p14="http://schemas.microsoft.com/office/powerpoint/2010/main" val="302660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importance of reviewing and updating their financial plan.</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Review and re-establish your budget:</a:t>
            </a: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 return from a deployment will affect your income and your expenses.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your budget and adjust to reflect any changes in income amounts, increase in expenses, and your current financial situation.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 budget should include contributions to savings and retirement accounts, even if the amounts are small at first.</a:t>
            </a: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Update your financial plan:</a:t>
            </a: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any significant life event, including deployment, it is important to review how your finances have been affected and create a thoughtful plan of action to help you satisfy your financial obligations and move toward your goals.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Revise your current financial plans. You can review your goals, adjust those goals if necessary, and add new goals and objectives.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took advantage of any of the provisions of the Servicemembers Civil Relief Act (SCRA) make sure you know when these protections will expire and what is required of you after the expiration.</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of the more commonly invoked provisions include:</a:t>
            </a:r>
          </a:p>
          <a:p>
            <a:pPr marL="1200150" marR="0" lvl="2" indent="-285750">
              <a:spcBef>
                <a:spcPts val="0"/>
              </a:spcBef>
              <a:spcAft>
                <a:spcPts val="5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DokChampa" panose="020B0604020202020204" pitchFamily="34" charset="-34"/>
              </a:rPr>
              <a:t>Six percent cap on interest rates.</a:t>
            </a:r>
            <a:r>
              <a:rPr lang="en-US" sz="1200" dirty="0">
                <a:effectLst/>
                <a:latin typeface="Calibri" panose="020F0502020204030204" pitchFamily="34" charset="0"/>
                <a:ea typeface="Calibri" panose="020F0502020204030204" pitchFamily="34" charset="0"/>
                <a:cs typeface="DokChampa" panose="020B0604020202020204" pitchFamily="34" charset="-34"/>
              </a:rPr>
              <a:t> You can reduce or cap interest rates on any credit card, mortgage, or other loan you or your spouse obtained before you entered active duty to 6 percent per year for the period you remain on active duty. </a:t>
            </a:r>
          </a:p>
          <a:p>
            <a:pPr marL="1200150" marR="0" lvl="2" indent="-285750">
              <a:spcBef>
                <a:spcPts val="0"/>
              </a:spcBef>
              <a:spcAft>
                <a:spcPts val="5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DokChampa" panose="020B0604020202020204" pitchFamily="34" charset="-34"/>
              </a:rPr>
              <a:t>Credit Rating Protection</a:t>
            </a:r>
            <a:r>
              <a:rPr lang="en-US" sz="1200" dirty="0">
                <a:effectLst/>
                <a:latin typeface="Calibri" panose="020F0502020204030204" pitchFamily="34" charset="0"/>
                <a:ea typeface="Calibri" panose="020F0502020204030204" pitchFamily="34" charset="0"/>
                <a:cs typeface="DokChampa" panose="020B0604020202020204" pitchFamily="34" charset="-34"/>
              </a:rPr>
              <a:t>. Lenders cannot deny or revoke credit, change the terms of an existing loan, or refuse to grant credit because you sought SCRA protections. </a:t>
            </a:r>
          </a:p>
          <a:p>
            <a:pPr marL="1200150" marR="0" lvl="2" indent="-285750">
              <a:spcBef>
                <a:spcPts val="0"/>
              </a:spcBef>
              <a:spcAft>
                <a:spcPts val="5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DokChampa" panose="020B0604020202020204" pitchFamily="34" charset="-34"/>
              </a:rPr>
              <a:t>Judicial Relief.</a:t>
            </a:r>
            <a:r>
              <a:rPr lang="en-US" sz="1200" dirty="0">
                <a:effectLst/>
                <a:latin typeface="Calibri" panose="020F0502020204030204" pitchFamily="34" charset="0"/>
                <a:ea typeface="Calibri" panose="020F0502020204030204" pitchFamily="34" charset="0"/>
                <a:cs typeface="DokChampa" panose="020B0604020202020204" pitchFamily="34" charset="-34"/>
              </a:rPr>
              <a:t> If you are on active duty and it prevents you from attending a scheduled court appearance, SCRA allows you to request the postponement of civil court and civil administrative proceedings—including actions involving bankruptcy, divorce, or foreclosure—for at least 90 days.</a:t>
            </a:r>
          </a:p>
          <a:p>
            <a:pPr marL="1200150" marR="0" lvl="2" indent="-285750">
              <a:spcBef>
                <a:spcPts val="0"/>
              </a:spcBef>
              <a:spcAft>
                <a:spcPts val="5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DokChampa" panose="020B0604020202020204" pitchFamily="34" charset="-34"/>
              </a:rPr>
              <a:t>Protection against evictions.</a:t>
            </a:r>
            <a:r>
              <a:rPr lang="en-US" sz="1200" dirty="0">
                <a:effectLst/>
                <a:latin typeface="Calibri" panose="020F0502020204030204" pitchFamily="34" charset="0"/>
                <a:ea typeface="Calibri" panose="020F0502020204030204" pitchFamily="34" charset="0"/>
                <a:cs typeface="DokChampa" panose="020B0604020202020204" pitchFamily="34" charset="-34"/>
              </a:rPr>
              <a:t> If you rent your home or apartment and the rent does not exceed a certain amount. (Contact Base Legal)</a:t>
            </a:r>
          </a:p>
          <a:p>
            <a:pPr marL="1200150" marR="0" lvl="2" indent="-285750">
              <a:spcBef>
                <a:spcPts val="0"/>
              </a:spcBef>
              <a:spcAft>
                <a:spcPts val="5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DokChampa" panose="020B0604020202020204" pitchFamily="34" charset="-34"/>
              </a:rPr>
              <a:t>Cancellation of automobile leases.</a:t>
            </a:r>
            <a:r>
              <a:rPr lang="en-US" sz="1200" dirty="0">
                <a:effectLst/>
                <a:latin typeface="Calibri" panose="020F0502020204030204" pitchFamily="34" charset="0"/>
                <a:ea typeface="Calibri" panose="020F0502020204030204" pitchFamily="34" charset="0"/>
                <a:cs typeface="DokChampa" panose="020B0604020202020204" pitchFamily="34" charset="-34"/>
              </a:rPr>
              <a:t> You can terminate a car or truck lease if you are called to active duty for 180 days or more after signing the lease. You also can terminate the lease if you receive orders for a permanent change of duty station outside the U.S. or are being deployed with a military unit for 180 days or more.</a:t>
            </a:r>
          </a:p>
          <a:p>
            <a:pPr marL="1200150" marR="0" lvl="2" indent="-285750">
              <a:spcBef>
                <a:spcPts val="0"/>
              </a:spcBef>
              <a:spcAft>
                <a:spcPts val="5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DokChampa" panose="020B0604020202020204" pitchFamily="34" charset="-34"/>
              </a:rPr>
              <a:t>Relief from foreclosures and forced sales.</a:t>
            </a:r>
            <a:r>
              <a:rPr lang="en-US" sz="1200" dirty="0">
                <a:effectLst/>
                <a:latin typeface="Calibri" panose="020F0502020204030204" pitchFamily="34" charset="0"/>
                <a:ea typeface="Calibri" panose="020F0502020204030204" pitchFamily="34" charset="0"/>
                <a:cs typeface="DokChampa" panose="020B0604020202020204" pitchFamily="34" charset="-34"/>
              </a:rPr>
              <a:t> If you are on active-duty and it results in your inability to pay your mortgage or meet the terms of a purchase or installment contract, the SCRA may be able to help you. </a:t>
            </a:r>
          </a:p>
          <a:p>
            <a:pPr marL="1200150" marR="0" lvl="2" indent="-285750">
              <a:spcBef>
                <a:spcPts val="0"/>
              </a:spcBef>
              <a:spcAft>
                <a:spcPts val="5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DokChampa" panose="020B0604020202020204" pitchFamily="34" charset="-34"/>
              </a:rPr>
              <a:t>Termination and reinstatement of insurance.</a:t>
            </a:r>
            <a:r>
              <a:rPr lang="en-US" sz="1200" dirty="0">
                <a:effectLst/>
                <a:latin typeface="Calibri" panose="020F0502020204030204" pitchFamily="34" charset="0"/>
                <a:ea typeface="Calibri" panose="020F0502020204030204" pitchFamily="34" charset="0"/>
                <a:cs typeface="DokChampa" panose="020B0604020202020204" pitchFamily="34" charset="-34"/>
              </a:rPr>
              <a:t> If your health insurance was canceled when on active duty, it can be reinstated without loss of benefits, waiting periods, or penalties in most instances. Life insurance also is protected against lapse, termination, and forfeiture for nonpayment of premiums or indebtedness for the period of military service plus two years. You also can cancel professional liability insurance and have that insurance reinstated. </a:t>
            </a:r>
          </a:p>
          <a:p>
            <a:pPr marL="1200150" marR="0" lvl="2" indent="-285750">
              <a:spcBef>
                <a:spcPts val="0"/>
              </a:spcBef>
              <a:spcAft>
                <a:spcPts val="500"/>
              </a:spcAft>
              <a:buFont typeface="Courier New" panose="02070309020205020404" pitchFamily="49" charset="0"/>
              <a:buChar char="o"/>
            </a:pPr>
            <a:r>
              <a:rPr lang="en-US" sz="1200" b="1" dirty="0">
                <a:effectLst/>
                <a:latin typeface="Calibri" panose="020F0502020204030204" pitchFamily="34" charset="0"/>
                <a:ea typeface="Calibri" panose="020F0502020204030204" pitchFamily="34" charset="0"/>
                <a:cs typeface="DokChampa" panose="020B0604020202020204" pitchFamily="34" charset="-34"/>
              </a:rPr>
              <a:t>State Tax Relief.</a:t>
            </a:r>
            <a:r>
              <a:rPr lang="en-US" sz="1200" dirty="0">
                <a:effectLst/>
                <a:latin typeface="Calibri" panose="020F0502020204030204" pitchFamily="34" charset="0"/>
                <a:ea typeface="Calibri" panose="020F0502020204030204" pitchFamily="34" charset="0"/>
                <a:cs typeface="DokChampa" panose="020B0604020202020204" pitchFamily="34" charset="-34"/>
              </a:rPr>
              <a:t> If you receive military orders that require you to move from your home state to another state, your "domicile" or state of legal residence for tax purposes does not change. SCRA prevents you from having to pay state taxes on your military income—or personal property, such as a car—to any state other than your home state of legal residency. For more information review the Consumer Financial Protection Bureau’s (CFPB) SCRA fact sheet at </a:t>
            </a:r>
            <a:r>
              <a:rPr lang="en-US" sz="1200" u="sng" dirty="0">
                <a:solidFill>
                  <a:srgbClr val="0000FF"/>
                </a:solidFill>
                <a:effectLst/>
                <a:latin typeface="Calibri" panose="020F0502020204030204" pitchFamily="34" charset="0"/>
                <a:ea typeface="Calibri" panose="020F0502020204030204" pitchFamily="34" charset="0"/>
                <a:cs typeface="DokChampa" panose="020B0604020202020204" pitchFamily="34" charset="-34"/>
                <a:hlinkClick r:id="rId3">
                  <a:extLst>
                    <a:ext uri="{A12FA001-AC4F-418D-AE19-62706E023703}">
                      <ahyp:hlinkClr xmlns="" xmlns:ahyp="http://schemas.microsoft.com/office/drawing/2018/hyperlinkcolor" val="tx"/>
                    </a:ext>
                  </a:extLst>
                </a:hlinkClick>
              </a:rPr>
              <a:t>https://files.consumerfinance.gov/f/documents/cfpb_servicemembers-civil-relief-act_factsheet.pdf</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Review and/or restart insurance policies: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During your deployment, you may have put certain insurance policies on hold or allowed them to lapse.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Contact your insurance agent to discuss the status of your life, auto, and health insurance policies. Re-establish appropriate levels of coverage as needed.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are re-starting policies, this is a good time to get quotes from other providers to find the best value.</a:t>
            </a:r>
          </a:p>
          <a:p>
            <a:pPr marL="342900" marR="0" lvl="0" indent="-342900">
              <a:spcBef>
                <a:spcPts val="0"/>
              </a:spcBef>
              <a:spcAft>
                <a:spcPts val="50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DokChampa" panose="020B0604020202020204" pitchFamily="34" charset="-34"/>
              </a:rPr>
              <a:t>Postpone major purchases:</a:t>
            </a:r>
            <a:r>
              <a:rPr lang="en-US" sz="1200" dirty="0">
                <a:effectLst/>
                <a:latin typeface="Calibri" panose="020F0502020204030204" pitchFamily="34" charset="0"/>
                <a:ea typeface="Calibri" panose="020F0502020204030204" pitchFamily="34" charset="0"/>
                <a:cs typeface="DokChampa" panose="020B0604020202020204" pitchFamily="34" charset="-34"/>
              </a:rPr>
              <a:t>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enduring months of sacrifice and uncertainty, it is normal to want to celebrate. You may be tempted to purchase your dream vehicle, go on a luxurious vacation or go on a spending spree now that you are home.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more financially savvy move is to delay spending large amounts of money until you have a solid handle on the “new normal” of your finances. </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better to think carefully about purchases and their effect on your budget than to increase debt that may be difficult to repay or potentially put you or your family in a financially compromised situation.</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4</a:t>
            </a:fld>
            <a:endParaRPr lang="en-US" dirty="0"/>
          </a:p>
        </p:txBody>
      </p:sp>
    </p:spTree>
    <p:extLst>
      <p:ext uri="{BB962C8B-B14F-4D97-AF65-F5344CB8AC3E}">
        <p14:creationId xmlns:p14="http://schemas.microsoft.com/office/powerpoint/2010/main" val="255817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key documents to review.</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After returning from deployment, there are several important documents you should review for accuracy and/or modify if necessary.</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Credit report: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Request a copy of your credit report, and if married, your spouse’s, from all three credit agencies.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Be sure to use the government website: </a:t>
            </a:r>
            <a:r>
              <a:rPr lang="en-US" sz="1200" u="sng" dirty="0">
                <a:solidFill>
                  <a:srgbClr val="0000FF"/>
                </a:solidFill>
                <a:effectLst/>
                <a:latin typeface="Calibri" panose="020F0502020204030204" pitchFamily="34" charset="0"/>
                <a:ea typeface="Calibri" panose="020F0502020204030204" pitchFamily="34" charset="0"/>
                <a:cs typeface="DokChampa" panose="020B0604020202020204" pitchFamily="34" charset="-34"/>
                <a:hlinkClick r:id="rId3">
                  <a:extLst>
                    <a:ext uri="{A12FA001-AC4F-418D-AE19-62706E023703}">
                      <ahyp:hlinkClr xmlns="" xmlns:ahyp="http://schemas.microsoft.com/office/drawing/2018/hyperlinkcolor" val="tx"/>
                    </a:ext>
                  </a:extLst>
                </a:hlinkClick>
              </a:rPr>
              <a:t>https://www.annualcreditreport.com/index.action</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Through power of attorney, you may have given authority to others to act on your behalf regarding financial matters during your absence.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You want to ensure no fraudulent activity has transpired or new accounts have been established without your knowledge or approval.</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It is imperative to compare the credit history from a previous report to a more current one.</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Powers of Attorney (POA):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A POA has the potential for being a helpful or a dangerous document. The important thing to remember is that you are going to be legally responsible for the acts of your agent. Therefore, you should revoke any powers of attorney that are no longer necessary.</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When revoking a power of attorney, you are withdrawing the power to make financial and/or other decisions for you that you previously granted to another person.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It is a legal document, in writing, stating that you are now revoking those powers, which you earlier gave to your appointed person.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You have the right to revoke powers of attorney at any time, and the process is fairly simple.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Visit your Base Legal Services Office for further advice and guidance. </a:t>
            </a:r>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What other financial or legal documents should be reviewed upon your return?</a:t>
            </a:r>
          </a:p>
          <a:p>
            <a:pPr marL="685800" marR="0" lvl="1" indent="0">
              <a:spcBef>
                <a:spcPts val="0"/>
              </a:spcBef>
              <a:spcAft>
                <a:spcPts val="500"/>
              </a:spcAft>
            </a:pPr>
            <a:r>
              <a:rPr lang="en-US" sz="1200" dirty="0">
                <a:effectLst/>
                <a:latin typeface="Calibri" panose="020F0502020204030204" pitchFamily="34" charset="0"/>
                <a:ea typeface="Calibri" panose="020F0502020204030204" pitchFamily="34" charset="0"/>
                <a:cs typeface="DokChampa" panose="020B0604020202020204" pitchFamily="34" charset="-34"/>
              </a:rPr>
              <a:t>Possible Responses include:</a:t>
            </a:r>
          </a:p>
          <a:p>
            <a:pPr marL="1257300" marR="0" lvl="2" indent="-342900">
              <a:spcBef>
                <a:spcPts val="0"/>
              </a:spcBef>
              <a:spcAft>
                <a:spcPts val="500"/>
              </a:spcAft>
              <a:buFont typeface="Courier New" panose="02070309020205020404" pitchFamily="49"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Life insurance policies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spcBef>
                <a:spcPts val="0"/>
              </a:spcBef>
              <a:spcAft>
                <a:spcPts val="500"/>
              </a:spcAft>
              <a:buFont typeface="Courier New" panose="02070309020205020404" pitchFamily="49"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Will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spcBef>
                <a:spcPts val="0"/>
              </a:spcBef>
              <a:spcAft>
                <a:spcPts val="500"/>
              </a:spcAft>
              <a:buFont typeface="Courier New" panose="02070309020205020404" pitchFamily="49"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Living Will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spcBef>
                <a:spcPts val="0"/>
              </a:spcBef>
              <a:spcAft>
                <a:spcPts val="500"/>
              </a:spcAft>
              <a:buFont typeface="Courier New" panose="02070309020205020404" pitchFamily="49"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SGLI beneficiary designation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spcBef>
                <a:spcPts val="0"/>
              </a:spcBef>
              <a:spcAft>
                <a:spcPts val="500"/>
              </a:spcAft>
              <a:buFont typeface="Courier New" panose="02070309020205020404" pitchFamily="49"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TSP beneficiary designation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spcBef>
                <a:spcPts val="0"/>
              </a:spcBef>
              <a:spcAft>
                <a:spcPts val="500"/>
              </a:spcAft>
              <a:buFont typeface="Courier New" panose="02070309020205020404" pitchFamily="49" charset="0"/>
              <a:buChar char="o"/>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1200150" marR="0" lvl="2" indent="-285750">
              <a:spcBef>
                <a:spcPts val="0"/>
              </a:spcBef>
              <a:spcAft>
                <a:spcPts val="500"/>
              </a:spcAft>
              <a:buFont typeface="Courier New" panose="02070309020205020404" pitchFamily="49" charset="0"/>
              <a:buChar char="o"/>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5</a:t>
            </a:fld>
            <a:endParaRPr lang="en-US" dirty="0"/>
          </a:p>
        </p:txBody>
      </p:sp>
    </p:spTree>
    <p:extLst>
      <p:ext uri="{BB962C8B-B14F-4D97-AF65-F5344CB8AC3E}">
        <p14:creationId xmlns:p14="http://schemas.microsoft.com/office/powerpoint/2010/main" val="91238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key accounts to review.</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should also review your financial accounts. This includes your military pay account, bank accounts, and investment accounts.</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Military pay account: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Your LES can serve as a reminder to terminate split-pay and to stop or change deployment allotments.</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You should ensure you received all pay you were properly entitled to and to report any amounts you possibly received erroneously.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It can be alarming when a huge deduction in your normal salary happens unexpectedly, months or years later for a collection of erroneous pay previously received.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Your LES can also serve as a reminder to adjust your TSP contributions, if desired. You can do that via myPay.</a:t>
            </a:r>
          </a:p>
          <a:p>
            <a:pPr marL="800100" marR="0" lvl="1" indent="-342900">
              <a:spcBef>
                <a:spcPts val="0"/>
              </a:spcBef>
              <a:spcAft>
                <a:spcPts val="500"/>
              </a:spcAft>
              <a:buFont typeface="Courier New" panose="02070309020205020404" pitchFamily="49"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Bank and investment accounts: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If you granted authority for others to have access to your bank accounts while deployed, you want to review the history of transactions that took place. </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You want to ensure that your resources were properly cared for and managed as intended, as well as identify any possible errors generated by your financial institutions.</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Change your passwords so that your authorized person no longer has access to the accounts.</a:t>
            </a:r>
          </a:p>
          <a:p>
            <a:pPr marL="1200150" marR="0" lvl="2" indent="-285750">
              <a:spcBef>
                <a:spcPts val="0"/>
              </a:spcBef>
              <a:spcAft>
                <a:spcPts val="5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DokChampa" panose="020B0604020202020204" pitchFamily="34" charset="-34"/>
              </a:rPr>
              <a:t>If you had automatic monthly payments sent to your investment accounts, you should review all monthly statements generated while you were deployed. </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6</a:t>
            </a:fld>
            <a:endParaRPr lang="en-US" dirty="0"/>
          </a:p>
        </p:txBody>
      </p:sp>
    </p:spTree>
    <p:extLst>
      <p:ext uri="{BB962C8B-B14F-4D97-AF65-F5344CB8AC3E}">
        <p14:creationId xmlns:p14="http://schemas.microsoft.com/office/powerpoint/2010/main" val="354395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the Savings Deposit Program (SDP) withdrawal process.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may deposit a total of $10,000 during your deployment and will earn up to 10% interest annually.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your account contains more than $10,000, you or your spouse can make quarterly withdrawals for the amount over $10,000. The $10,000 remains in the account until your eligibility terminates and you withdraw the remaining funds in entirety.</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 cannot close your account until you have left the combat zone, although your money will continue to draw interest for 90 days once you have returned home or to your permanent duty station. Your allotment will stop upon your departure from the combat zone.</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Your account will be closed, and all funds will be returned to you via direct deposit 120 days after leaving the combat zone.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want your funds before the 120-period ends, your myPay account provides automated request options for SDP participants. You can also request withdrawal by email, fax, or mail through DFAS.</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Funds will be transferred electronically to the direct deposit account on record but may be deposited in another account you identify or by hard copy check, if you request.</a:t>
            </a: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Ask:</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Why should you not request your funds prior to the 120-day automatic closure, if possible?</a:t>
            </a:r>
          </a:p>
          <a:p>
            <a:pPr marL="800100" marR="0" lvl="1" indent="-342900">
              <a:spcBef>
                <a:spcPts val="0"/>
              </a:spcBef>
              <a:spcAft>
                <a:spcPts val="500"/>
              </a:spcAft>
              <a:buFont typeface="Courier New" panose="02070309020205020404" pitchFamily="49"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Because you continue to earn interest for an additional 90-days after your return, and that amount of interest may be substantial.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7</a:t>
            </a:fld>
            <a:endParaRPr lang="en-US" dirty="0"/>
          </a:p>
        </p:txBody>
      </p:sp>
    </p:spTree>
    <p:extLst>
      <p:ext uri="{BB962C8B-B14F-4D97-AF65-F5344CB8AC3E}">
        <p14:creationId xmlns:p14="http://schemas.microsoft.com/office/powerpoint/2010/main" val="418934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Discuss strategies for managing their increase in savings.</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Depending on the type and/or length of deployment or extended absence, you may have experienced an increase in income. </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have a financial plan, you probably have identified some financial goals you would like to achieve, such as paying off or decreasing personal debt, fully funding your emergency fund, saving for a particular goal, increasing savings generally, or starting a child’s college fund. Each of these is a great way to use additional income because you are working toward accomplishing financial goals and ultimately positioning yourself for a better future financially.</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It is financially savvy to avoid impulse buying, taking lavish vacations, and making large purchases with additional income, without first planning and budgeting for them.</a:t>
            </a: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If you have not identified any specific financial goals or developed or modified your financial plan, or you’d like help, contact your installation Personal Financial Management (PFM) Specialist or Command Financial Specialist (CFS) for assistance. Your PFM also can assist you in prioritizing your goals.</a:t>
            </a:r>
          </a:p>
          <a:p>
            <a:endParaRPr lang="en-US" dirty="0"/>
          </a:p>
          <a:p>
            <a:pPr marL="0" marR="0">
              <a:spcBef>
                <a:spcPts val="0"/>
              </a:spcBef>
              <a:spcAft>
                <a:spcPts val="275"/>
              </a:spcAft>
            </a:pPr>
            <a:r>
              <a:rPr lang="en-US" sz="1200" b="1" dirty="0">
                <a:effectLst/>
                <a:latin typeface="Calibri" panose="020F0502020204030204" pitchFamily="34" charset="0"/>
                <a:ea typeface="Calibri" panose="020F0502020204030204" pitchFamily="34" charset="0"/>
                <a:cs typeface="DokChampa" panose="020B0604020202020204" pitchFamily="34" charset="-34"/>
              </a:rPr>
              <a:t>Transition to the next topic. </a:t>
            </a:r>
            <a:endParaRPr lang="en-US" sz="1200" dirty="0">
              <a:effectLst/>
              <a:latin typeface="Calibri" panose="020F0502020204030204" pitchFamily="34" charset="0"/>
              <a:ea typeface="Calibri" panose="020F0502020204030204" pitchFamily="34" charset="0"/>
              <a:cs typeface="DokChampa" panose="020B0604020202020204" pitchFamily="34" charset="-34"/>
            </a:endParaRPr>
          </a:p>
          <a:p>
            <a:pPr marL="342900" marR="0" lvl="0" indent="-342900">
              <a:spcBef>
                <a:spcPts val="0"/>
              </a:spcBef>
              <a:spcAft>
                <a:spcPts val="5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DokChampa" panose="020B0604020202020204" pitchFamily="34" charset="-34"/>
              </a:rPr>
              <a:t>Now let’s talk about the impact of deployment on your taxes. </a:t>
            </a:r>
          </a:p>
          <a:p>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8</a:t>
            </a:fld>
            <a:endParaRPr lang="en-US" dirty="0"/>
          </a:p>
        </p:txBody>
      </p:sp>
    </p:spTree>
    <p:extLst>
      <p:ext uri="{BB962C8B-B14F-4D97-AF65-F5344CB8AC3E}">
        <p14:creationId xmlns:p14="http://schemas.microsoft.com/office/powerpoint/2010/main" val="2396242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3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Income Taxes: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10 minutes.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33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Discuss the income tax advantages of serving your country.</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endParaRPr>
          </a:p>
          <a:p>
            <a:pPr marL="342900" marR="0" lvl="0" indent="-342900" algn="l" defTabSz="914400" rtl="0" eaLnBrk="1" fontAlgn="auto" latinLnBrk="0" hangingPunct="1">
              <a:lnSpc>
                <a:spcPct val="100000"/>
              </a:lnSpc>
              <a:spcBef>
                <a:spcPts val="0"/>
              </a:spcBef>
              <a:spcAft>
                <a:spcPts val="330"/>
              </a:spcAft>
              <a:buClrTx/>
              <a:buSzTx/>
              <a:buFont typeface="Symbol" panose="05050102010706020507" pitchFamily="18"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okChampa" panose="020B0604020202020204" pitchFamily="34" charset="-34"/>
              </a:rPr>
              <a:t>If you were deployed to a “combat zone,” a “qualified hazardous duty zone,” or provided direct support for operations in those designated areas for which you received Hostile Fire Pay (HFP)/Imminent Danger Pay (IDP), you are able to exclude certain pay from your taxable income, and most deadlines regarding filing and payment of taxes are extended.</a:t>
            </a:r>
            <a:endParaRPr lang="en-US" dirty="0"/>
          </a:p>
        </p:txBody>
      </p:sp>
      <p:sp>
        <p:nvSpPr>
          <p:cNvPr id="4" name="Slide Number Placeholder 3"/>
          <p:cNvSpPr>
            <a:spLocks noGrp="1"/>
          </p:cNvSpPr>
          <p:nvPr>
            <p:ph type="sldNum" sz="quarter" idx="5"/>
          </p:nvPr>
        </p:nvSpPr>
        <p:spPr/>
        <p:txBody>
          <a:bodyPr/>
          <a:lstStyle/>
          <a:p>
            <a:fld id="{F3009F9D-C8A0-4ADE-978E-602A0B4F64D0}" type="slidenum">
              <a:rPr lang="en-US" smtClean="0"/>
              <a:t>9</a:t>
            </a:fld>
            <a:endParaRPr lang="en-US" dirty="0"/>
          </a:p>
        </p:txBody>
      </p:sp>
    </p:spTree>
    <p:extLst>
      <p:ext uri="{BB962C8B-B14F-4D97-AF65-F5344CB8AC3E}">
        <p14:creationId xmlns:p14="http://schemas.microsoft.com/office/powerpoint/2010/main" val="220226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C69846-0BFF-4208-8DB8-C631594478D8}"/>
              </a:ext>
            </a:extLst>
          </p:cNvPr>
          <p:cNvSpPr>
            <a:spLocks noGrp="1"/>
          </p:cNvSpPr>
          <p:nvPr>
            <p:ph type="ctrTitle"/>
          </p:nvPr>
        </p:nvSpPr>
        <p:spPr>
          <a:xfrm>
            <a:off x="329198" y="308395"/>
            <a:ext cx="11592927" cy="1283731"/>
          </a:xfrm>
          <a:prstGeom prst="rect">
            <a:avLst/>
          </a:prstGeom>
        </p:spPr>
        <p:txBody>
          <a:bodyPr anchor="b"/>
          <a:lstStyle>
            <a:lvl1pPr algn="ctr">
              <a:defRPr sz="6000" b="1">
                <a:solidFill>
                  <a:schemeClr val="bg1"/>
                </a:solidFill>
              </a:defRPr>
            </a:lvl1pPr>
          </a:lstStyle>
          <a:p>
            <a:r>
              <a:rPr lang="en-US" dirty="0"/>
              <a:t>Click to edit Master title style</a:t>
            </a:r>
          </a:p>
        </p:txBody>
      </p:sp>
      <p:sp>
        <p:nvSpPr>
          <p:cNvPr id="10" name="Text Placeholder 9">
            <a:extLst>
              <a:ext uri="{FF2B5EF4-FFF2-40B4-BE49-F238E27FC236}">
                <a16:creationId xmlns="" xmlns:a16="http://schemas.microsoft.com/office/drawing/2014/main" id="{1D9C1705-4BF9-464F-9229-05FF5442252A}"/>
              </a:ext>
            </a:extLst>
          </p:cNvPr>
          <p:cNvSpPr>
            <a:spLocks noGrp="1"/>
          </p:cNvSpPr>
          <p:nvPr>
            <p:ph type="body" sz="quarter" idx="13"/>
          </p:nvPr>
        </p:nvSpPr>
        <p:spPr>
          <a:xfrm>
            <a:off x="9101138" y="1724541"/>
            <a:ext cx="2820987" cy="620323"/>
          </a:xfrm>
          <a:prstGeom prst="rect">
            <a:avLst/>
          </a:prstGeom>
        </p:spPr>
        <p:txBody>
          <a:bodyPr/>
          <a:lstStyle>
            <a:lvl1pPr marL="0" indent="0" algn="r">
              <a:buNone/>
              <a:defRPr cap="none" baseline="0">
                <a:solidFill>
                  <a:srgbClr val="A09151"/>
                </a:solidFill>
              </a:defRPr>
            </a:lvl1pPr>
          </a:lstStyle>
          <a:p>
            <a:pPr lvl="0"/>
            <a:r>
              <a:rPr lang="en-US" dirty="0"/>
              <a:t>Edit Master text</a:t>
            </a:r>
          </a:p>
        </p:txBody>
      </p:sp>
      <p:sp>
        <p:nvSpPr>
          <p:cNvPr id="12" name="Picture Placeholder 11">
            <a:extLst>
              <a:ext uri="{FF2B5EF4-FFF2-40B4-BE49-F238E27FC236}">
                <a16:creationId xmlns="" xmlns:a16="http://schemas.microsoft.com/office/drawing/2014/main" id="{D3291953-0E9C-4606-B8AD-F411A7A588DD}"/>
              </a:ext>
            </a:extLst>
          </p:cNvPr>
          <p:cNvSpPr>
            <a:spLocks noGrp="1"/>
          </p:cNvSpPr>
          <p:nvPr>
            <p:ph type="pic" sz="quarter" idx="14"/>
          </p:nvPr>
        </p:nvSpPr>
        <p:spPr>
          <a:xfrm>
            <a:off x="385763" y="2607582"/>
            <a:ext cx="3182030" cy="3111730"/>
          </a:xfrm>
          <a:prstGeom prst="rect">
            <a:avLst/>
          </a:prstGeom>
        </p:spPr>
        <p:txBody>
          <a:bodyPr/>
          <a:lstStyle/>
          <a:p>
            <a:r>
              <a:rPr lang="en-US" dirty="0"/>
              <a:t>Click icon to add picture</a:t>
            </a:r>
          </a:p>
        </p:txBody>
      </p:sp>
      <p:sp>
        <p:nvSpPr>
          <p:cNvPr id="14" name="Text Placeholder 13">
            <a:extLst>
              <a:ext uri="{FF2B5EF4-FFF2-40B4-BE49-F238E27FC236}">
                <a16:creationId xmlns="" xmlns:a16="http://schemas.microsoft.com/office/drawing/2014/main" id="{98491C7E-D789-424E-9E56-14570FEF87C7}"/>
              </a:ext>
            </a:extLst>
          </p:cNvPr>
          <p:cNvSpPr>
            <a:spLocks noGrp="1"/>
          </p:cNvSpPr>
          <p:nvPr>
            <p:ph type="body" sz="quarter" idx="15"/>
          </p:nvPr>
        </p:nvSpPr>
        <p:spPr>
          <a:xfrm>
            <a:off x="242348" y="6133082"/>
            <a:ext cx="11576589" cy="724918"/>
          </a:xfrm>
          <a:prstGeom prst="rect">
            <a:avLst/>
          </a:prstGeom>
        </p:spPr>
        <p:txBody>
          <a:bodyPr/>
          <a:lstStyle>
            <a:lvl1pPr marL="0" indent="0">
              <a:buNone/>
              <a:defRPr sz="2600" cap="none" baseline="0">
                <a:solidFill>
                  <a:schemeClr val="bg1"/>
                </a:solidFill>
              </a:defRPr>
            </a:lvl1pPr>
            <a:lvl5pPr marL="1828800" indent="0">
              <a:buNone/>
              <a:defRPr/>
            </a:lvl5pPr>
          </a:lstStyle>
          <a:p>
            <a:pPr lvl="0"/>
            <a:r>
              <a:rPr lang="en-US" dirty="0"/>
              <a:t>Edit Master text styles</a:t>
            </a:r>
          </a:p>
        </p:txBody>
      </p:sp>
      <p:sp>
        <p:nvSpPr>
          <p:cNvPr id="16" name="Picture Placeholder 15">
            <a:extLst>
              <a:ext uri="{FF2B5EF4-FFF2-40B4-BE49-F238E27FC236}">
                <a16:creationId xmlns="" xmlns:a16="http://schemas.microsoft.com/office/drawing/2014/main" id="{446101C6-9307-495F-8FB9-3AAA36267227}"/>
              </a:ext>
            </a:extLst>
          </p:cNvPr>
          <p:cNvSpPr>
            <a:spLocks noGrp="1"/>
          </p:cNvSpPr>
          <p:nvPr>
            <p:ph type="pic" sz="quarter" idx="16"/>
          </p:nvPr>
        </p:nvSpPr>
        <p:spPr>
          <a:xfrm>
            <a:off x="4045790" y="2607581"/>
            <a:ext cx="3545456" cy="3111731"/>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9505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32E4EB-A371-4F9A-954C-6946A8EBD744}"/>
              </a:ext>
            </a:extLst>
          </p:cNvPr>
          <p:cNvSpPr>
            <a:spLocks noGrp="1"/>
          </p:cNvSpPr>
          <p:nvPr>
            <p:ph type="title"/>
          </p:nvPr>
        </p:nvSpPr>
        <p:spPr/>
        <p:txBody>
          <a:bodyPr>
            <a:normAutofit/>
          </a:bodyPr>
          <a:lstStyle>
            <a:lvl1pPr>
              <a:defRPr sz="4200" b="1"/>
            </a:lvl1pPr>
          </a:lstStyle>
          <a:p>
            <a:r>
              <a:rPr lang="en-US" dirty="0"/>
              <a:t>Click to edit Master title style</a:t>
            </a:r>
          </a:p>
        </p:txBody>
      </p:sp>
      <p:sp>
        <p:nvSpPr>
          <p:cNvPr id="3" name="Content Placeholder 2">
            <a:extLst>
              <a:ext uri="{FF2B5EF4-FFF2-40B4-BE49-F238E27FC236}">
                <a16:creationId xmlns="" xmlns:a16="http://schemas.microsoft.com/office/drawing/2014/main" id="{30B34D4B-0743-4D9E-9551-2D9F7C7EDBAC}"/>
              </a:ext>
            </a:extLst>
          </p:cNvPr>
          <p:cNvSpPr>
            <a:spLocks noGrp="1"/>
          </p:cNvSpPr>
          <p:nvPr>
            <p:ph idx="1"/>
          </p:nvPr>
        </p:nvSpPr>
        <p:spPr/>
        <p:txBody>
          <a:bodyPr/>
          <a:lstStyle>
            <a:lvl2pPr marL="685800" indent="-228600">
              <a:buFont typeface="Symbol" panose="05050102010706020507" pitchFamily="18" charset="2"/>
              <a:buChar char="-"/>
              <a:defRPr/>
            </a:lvl2pPr>
            <a:lvl3pPr marL="1143000" indent="-228600">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C91F6B8A-C84B-45F4-813F-828A38FCDF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AB6A14-2576-4DCA-AF42-64148425ADEA}"/>
              </a:ext>
            </a:extLst>
          </p:cNvPr>
          <p:cNvSpPr>
            <a:spLocks noGrp="1"/>
          </p:cNvSpPr>
          <p:nvPr>
            <p:ph type="sldNum" sz="quarter" idx="12"/>
          </p:nvPr>
        </p:nvSpPr>
        <p:spPr/>
        <p:txBody>
          <a:bodyPr/>
          <a:lstStyle/>
          <a:p>
            <a:fld id="{96F5C231-AD7D-4603-B2D7-EC5E5C0D085B}" type="slidenum">
              <a:rPr lang="en-US" smtClean="0"/>
              <a:t>‹#›</a:t>
            </a:fld>
            <a:endParaRPr lang="en-US" dirty="0"/>
          </a:p>
        </p:txBody>
      </p:sp>
    </p:spTree>
    <p:extLst>
      <p:ext uri="{BB962C8B-B14F-4D97-AF65-F5344CB8AC3E}">
        <p14:creationId xmlns:p14="http://schemas.microsoft.com/office/powerpoint/2010/main" val="415328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0951B-018F-4D14-B39F-E4F8761DBB8D}"/>
              </a:ext>
            </a:extLst>
          </p:cNvPr>
          <p:cNvSpPr>
            <a:spLocks noGrp="1"/>
          </p:cNvSpPr>
          <p:nvPr>
            <p:ph type="title"/>
          </p:nvPr>
        </p:nvSpPr>
        <p:spPr/>
        <p:txBody>
          <a:bodyPr>
            <a:normAutofit/>
          </a:bodyPr>
          <a:lstStyle>
            <a:lvl1pPr>
              <a:defRPr sz="4200"/>
            </a:lvl1pPr>
          </a:lstStyle>
          <a:p>
            <a:r>
              <a:rPr lang="en-US" dirty="0"/>
              <a:t>Click to edit Master title style</a:t>
            </a:r>
          </a:p>
        </p:txBody>
      </p:sp>
      <p:sp>
        <p:nvSpPr>
          <p:cNvPr id="3" name="Content Placeholder 2">
            <a:extLst>
              <a:ext uri="{FF2B5EF4-FFF2-40B4-BE49-F238E27FC236}">
                <a16:creationId xmlns="" xmlns:a16="http://schemas.microsoft.com/office/drawing/2014/main" id="{3CF8FB8A-8ECB-4D64-8A8A-B5EE1F0BD3F9}"/>
              </a:ext>
            </a:extLst>
          </p:cNvPr>
          <p:cNvSpPr>
            <a:spLocks noGrp="1"/>
          </p:cNvSpPr>
          <p:nvPr>
            <p:ph sz="half" idx="1"/>
          </p:nvPr>
        </p:nvSpPr>
        <p:spPr>
          <a:xfrm>
            <a:off x="41323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AE0957C-AE12-4CD8-ADF0-D216684982EB}"/>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 xmlns:a16="http://schemas.microsoft.com/office/drawing/2014/main" id="{2E0DF304-21A1-4E31-A597-4A5E61A9E1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6E7BB4A6-05A3-411A-8571-130565C65B0F}"/>
              </a:ext>
            </a:extLst>
          </p:cNvPr>
          <p:cNvSpPr>
            <a:spLocks noGrp="1"/>
          </p:cNvSpPr>
          <p:nvPr>
            <p:ph type="sldNum" sz="quarter" idx="12"/>
          </p:nvPr>
        </p:nvSpPr>
        <p:spPr/>
        <p:txBody>
          <a:bodyPr/>
          <a:lstStyle/>
          <a:p>
            <a:fld id="{96F5C231-AD7D-4603-B2D7-EC5E5C0D085B}" type="slidenum">
              <a:rPr lang="en-US" smtClean="0"/>
              <a:t>‹#›</a:t>
            </a:fld>
            <a:endParaRPr lang="en-US" dirty="0"/>
          </a:p>
        </p:txBody>
      </p:sp>
    </p:spTree>
    <p:extLst>
      <p:ext uri="{BB962C8B-B14F-4D97-AF65-F5344CB8AC3E}">
        <p14:creationId xmlns:p14="http://schemas.microsoft.com/office/powerpoint/2010/main" val="578474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82456F-884C-4366-B00F-8910ED690F2E}"/>
              </a:ext>
            </a:extLst>
          </p:cNvPr>
          <p:cNvSpPr>
            <a:spLocks noGrp="1"/>
          </p:cNvSpPr>
          <p:nvPr>
            <p:ph type="title"/>
          </p:nvPr>
        </p:nvSpPr>
        <p:spPr>
          <a:xfrm>
            <a:off x="839788" y="365125"/>
            <a:ext cx="10515600" cy="1325563"/>
          </a:xfrm>
        </p:spPr>
        <p:txBody>
          <a:bodyPr>
            <a:normAutofit/>
          </a:bodyPr>
          <a:lstStyle>
            <a:lvl1pPr>
              <a:defRPr sz="4200"/>
            </a:lvl1pPr>
          </a:lstStyle>
          <a:p>
            <a:r>
              <a:rPr lang="en-US" dirty="0"/>
              <a:t>Click to edit Master title style</a:t>
            </a:r>
          </a:p>
        </p:txBody>
      </p:sp>
      <p:sp>
        <p:nvSpPr>
          <p:cNvPr id="3" name="Text Placeholder 2">
            <a:extLst>
              <a:ext uri="{FF2B5EF4-FFF2-40B4-BE49-F238E27FC236}">
                <a16:creationId xmlns="" xmlns:a16="http://schemas.microsoft.com/office/drawing/2014/main" id="{DAEBE3D4-3294-4302-B3E3-AF8DD76E3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BF7A6BB-6383-42EA-BFF8-428C7E40FE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8FEBAC0-D0C1-4F56-BD60-BFEDBFE83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FE9BBF0-EA08-4F48-9A8D-D2E0B713DA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 xmlns:a16="http://schemas.microsoft.com/office/drawing/2014/main" id="{A81A277B-01E1-4798-8584-717BE9A1B9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335B6E9-64E9-4968-ACE5-2279128D88FC}"/>
              </a:ext>
            </a:extLst>
          </p:cNvPr>
          <p:cNvSpPr>
            <a:spLocks noGrp="1"/>
          </p:cNvSpPr>
          <p:nvPr>
            <p:ph type="sldNum" sz="quarter" idx="12"/>
          </p:nvPr>
        </p:nvSpPr>
        <p:spPr/>
        <p:txBody>
          <a:bodyPr/>
          <a:lstStyle/>
          <a:p>
            <a:fld id="{96F5C231-AD7D-4603-B2D7-EC5E5C0D085B}" type="slidenum">
              <a:rPr lang="en-US" smtClean="0"/>
              <a:t>‹#›</a:t>
            </a:fld>
            <a:endParaRPr lang="en-US" dirty="0"/>
          </a:p>
        </p:txBody>
      </p:sp>
    </p:spTree>
    <p:extLst>
      <p:ext uri="{BB962C8B-B14F-4D97-AF65-F5344CB8AC3E}">
        <p14:creationId xmlns:p14="http://schemas.microsoft.com/office/powerpoint/2010/main" val="30072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AB2749-9976-4221-B527-6D611F1C8B7E}"/>
              </a:ext>
            </a:extLst>
          </p:cNvPr>
          <p:cNvSpPr>
            <a:spLocks noGrp="1"/>
          </p:cNvSpPr>
          <p:nvPr>
            <p:ph type="title"/>
          </p:nvPr>
        </p:nvSpPr>
        <p:spPr/>
        <p:txBody>
          <a:bodyPr>
            <a:normAutofit/>
          </a:bodyPr>
          <a:lstStyle>
            <a:lvl1pPr>
              <a:defRPr sz="4200"/>
            </a:lvl1pPr>
          </a:lstStyle>
          <a:p>
            <a:r>
              <a:rPr lang="en-US" dirty="0"/>
              <a:t>Click to edit Master title style</a:t>
            </a:r>
          </a:p>
        </p:txBody>
      </p:sp>
      <p:sp>
        <p:nvSpPr>
          <p:cNvPr id="4" name="Footer Placeholder 3">
            <a:extLst>
              <a:ext uri="{FF2B5EF4-FFF2-40B4-BE49-F238E27FC236}">
                <a16:creationId xmlns="" xmlns:a16="http://schemas.microsoft.com/office/drawing/2014/main" id="{7612EFC7-1429-4A59-8634-322FE80F98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F3B4437C-ED5B-48E0-895A-BE7ABD6EE145}"/>
              </a:ext>
            </a:extLst>
          </p:cNvPr>
          <p:cNvSpPr>
            <a:spLocks noGrp="1"/>
          </p:cNvSpPr>
          <p:nvPr>
            <p:ph type="sldNum" sz="quarter" idx="12"/>
          </p:nvPr>
        </p:nvSpPr>
        <p:spPr/>
        <p:txBody>
          <a:bodyPr/>
          <a:lstStyle/>
          <a:p>
            <a:fld id="{96F5C231-AD7D-4603-B2D7-EC5E5C0D085B}" type="slidenum">
              <a:rPr lang="en-US" smtClean="0"/>
              <a:t>‹#›</a:t>
            </a:fld>
            <a:endParaRPr lang="en-US" dirty="0"/>
          </a:p>
        </p:txBody>
      </p:sp>
    </p:spTree>
    <p:extLst>
      <p:ext uri="{BB962C8B-B14F-4D97-AF65-F5344CB8AC3E}">
        <p14:creationId xmlns:p14="http://schemas.microsoft.com/office/powerpoint/2010/main" val="252510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EF74205-B053-4090-80AB-D68BCF80F4AA}"/>
              </a:ext>
            </a:extLst>
          </p:cNvPr>
          <p:cNvSpPr>
            <a:spLocks noGrp="1"/>
          </p:cNvSpPr>
          <p:nvPr>
            <p:ph type="dt" sz="half" idx="10"/>
          </p:nvPr>
        </p:nvSpPr>
        <p:spPr>
          <a:xfrm>
            <a:off x="413232" y="6316846"/>
            <a:ext cx="2854060" cy="365125"/>
          </a:xfrm>
          <a:prstGeom prst="rect">
            <a:avLst/>
          </a:prstGeom>
        </p:spPr>
        <p:txBody>
          <a:bodyPr/>
          <a:lstStyle/>
          <a:p>
            <a:endParaRPr lang="en-US" dirty="0"/>
          </a:p>
        </p:txBody>
      </p:sp>
      <p:sp>
        <p:nvSpPr>
          <p:cNvPr id="3" name="Footer Placeholder 2">
            <a:extLst>
              <a:ext uri="{FF2B5EF4-FFF2-40B4-BE49-F238E27FC236}">
                <a16:creationId xmlns="" xmlns:a16="http://schemas.microsoft.com/office/drawing/2014/main" id="{68CF25CB-E45E-4ECD-B2BF-086D167363E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35CE91C7-AEC2-4083-85C9-26E9B587E651}"/>
              </a:ext>
            </a:extLst>
          </p:cNvPr>
          <p:cNvSpPr>
            <a:spLocks noGrp="1"/>
          </p:cNvSpPr>
          <p:nvPr>
            <p:ph type="sldNum" sz="quarter" idx="12"/>
          </p:nvPr>
        </p:nvSpPr>
        <p:spPr/>
        <p:txBody>
          <a:bodyPr/>
          <a:lstStyle/>
          <a:p>
            <a:fld id="{96F5C231-AD7D-4603-B2D7-EC5E5C0D085B}" type="slidenum">
              <a:rPr lang="en-US" smtClean="0"/>
              <a:t>‹#›</a:t>
            </a:fld>
            <a:endParaRPr lang="en-US" dirty="0"/>
          </a:p>
        </p:txBody>
      </p:sp>
    </p:spTree>
    <p:extLst>
      <p:ext uri="{BB962C8B-B14F-4D97-AF65-F5344CB8AC3E}">
        <p14:creationId xmlns:p14="http://schemas.microsoft.com/office/powerpoint/2010/main" val="107741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BD7491-0BE0-463B-A276-6487C783D333}"/>
              </a:ext>
            </a:extLst>
          </p:cNvPr>
          <p:cNvSpPr>
            <a:spLocks noGrp="1"/>
          </p:cNvSpPr>
          <p:nvPr>
            <p:ph type="title"/>
          </p:nvPr>
        </p:nvSpPr>
        <p:spPr>
          <a:xfrm>
            <a:off x="839788" y="1345721"/>
            <a:ext cx="3932237" cy="711679"/>
          </a:xfrm>
        </p:spPr>
        <p:txBody>
          <a:bodyPr anchor="b"/>
          <a:lstStyle>
            <a:lvl1pPr>
              <a:defRPr sz="3200">
                <a:solidFill>
                  <a:schemeClr val="tx1"/>
                </a:solidFill>
              </a:defRPr>
            </a:lvl1pPr>
          </a:lstStyle>
          <a:p>
            <a:r>
              <a:rPr lang="en-US" dirty="0"/>
              <a:t>Click to edit</a:t>
            </a:r>
          </a:p>
        </p:txBody>
      </p:sp>
      <p:sp>
        <p:nvSpPr>
          <p:cNvPr id="3" name="Content Placeholder 2">
            <a:extLst>
              <a:ext uri="{FF2B5EF4-FFF2-40B4-BE49-F238E27FC236}">
                <a16:creationId xmlns="" xmlns:a16="http://schemas.microsoft.com/office/drawing/2014/main" id="{3D623CB7-F99A-446A-8A68-DE03EFE7FABB}"/>
              </a:ext>
            </a:extLst>
          </p:cNvPr>
          <p:cNvSpPr>
            <a:spLocks noGrp="1"/>
          </p:cNvSpPr>
          <p:nvPr>
            <p:ph idx="1"/>
          </p:nvPr>
        </p:nvSpPr>
        <p:spPr>
          <a:xfrm>
            <a:off x="5183188" y="1345721"/>
            <a:ext cx="6172200" cy="45153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0395CEED-6E4D-441F-A686-5FF97A9A0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4D42487-8E89-40C5-95B8-17002E453B6C}"/>
              </a:ext>
            </a:extLst>
          </p:cNvPr>
          <p:cNvSpPr>
            <a:spLocks noGrp="1"/>
          </p:cNvSpPr>
          <p:nvPr>
            <p:ph type="dt" sz="half" idx="10"/>
          </p:nvPr>
        </p:nvSpPr>
        <p:spPr>
          <a:xfrm>
            <a:off x="413232" y="6316846"/>
            <a:ext cx="2854060" cy="365125"/>
          </a:xfrm>
          <a:prstGeom prst="rect">
            <a:avLst/>
          </a:prstGeom>
        </p:spPr>
        <p:txBody>
          <a:bodyPr/>
          <a:lstStyle/>
          <a:p>
            <a:endParaRPr lang="en-US" dirty="0"/>
          </a:p>
        </p:txBody>
      </p:sp>
      <p:sp>
        <p:nvSpPr>
          <p:cNvPr id="6" name="Footer Placeholder 5">
            <a:extLst>
              <a:ext uri="{FF2B5EF4-FFF2-40B4-BE49-F238E27FC236}">
                <a16:creationId xmlns="" xmlns:a16="http://schemas.microsoft.com/office/drawing/2014/main" id="{3FF9DA4C-1615-4363-BE74-2F4ABFF35E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5CB77D2-4F24-4528-959E-3903D5CC7D2F}"/>
              </a:ext>
            </a:extLst>
          </p:cNvPr>
          <p:cNvSpPr>
            <a:spLocks noGrp="1"/>
          </p:cNvSpPr>
          <p:nvPr>
            <p:ph type="sldNum" sz="quarter" idx="12"/>
          </p:nvPr>
        </p:nvSpPr>
        <p:spPr/>
        <p:txBody>
          <a:bodyPr/>
          <a:lstStyle/>
          <a:p>
            <a:fld id="{96F5C231-AD7D-4603-B2D7-EC5E5C0D085B}" type="slidenum">
              <a:rPr lang="en-US" smtClean="0"/>
              <a:t>‹#›</a:t>
            </a:fld>
            <a:endParaRPr lang="en-US" dirty="0"/>
          </a:p>
        </p:txBody>
      </p:sp>
      <p:sp>
        <p:nvSpPr>
          <p:cNvPr id="10" name="Title 1">
            <a:extLst>
              <a:ext uri="{FF2B5EF4-FFF2-40B4-BE49-F238E27FC236}">
                <a16:creationId xmlns="" xmlns:a16="http://schemas.microsoft.com/office/drawing/2014/main" id="{2F9F8EF9-75D7-4776-BA06-AECF799B7C59}"/>
              </a:ext>
            </a:extLst>
          </p:cNvPr>
          <p:cNvSpPr txBox="1">
            <a:spLocks/>
          </p:cNvSpPr>
          <p:nvPr userDrawn="1"/>
        </p:nvSpPr>
        <p:spPr>
          <a:xfrm>
            <a:off x="413231" y="155959"/>
            <a:ext cx="113847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642843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3">
            <a:extLst>
              <a:ext uri="{FF2B5EF4-FFF2-40B4-BE49-F238E27FC236}">
                <a16:creationId xmlns="" xmlns:a16="http://schemas.microsoft.com/office/drawing/2014/main" id="{F03B222A-A343-4611-804D-164547144A9E}"/>
              </a:ext>
            </a:extLst>
          </p:cNvPr>
          <p:cNvSpPr>
            <a:spLocks noGrp="1"/>
          </p:cNvSpPr>
          <p:nvPr>
            <p:ph type="dt" sz="half" idx="2"/>
          </p:nvPr>
        </p:nvSpPr>
        <p:spPr>
          <a:xfrm>
            <a:off x="413232" y="6316846"/>
            <a:ext cx="285406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4" name="Footer Placeholder 4">
            <a:extLst>
              <a:ext uri="{FF2B5EF4-FFF2-40B4-BE49-F238E27FC236}">
                <a16:creationId xmlns="" xmlns:a16="http://schemas.microsoft.com/office/drawing/2014/main" id="{3E25D84D-1B3A-4B34-B6FA-CFE44E4991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 xmlns:a16="http://schemas.microsoft.com/office/drawing/2014/main" id="{62595B11-9D54-46EF-8C2F-9D1F4E4CFAC7}"/>
              </a:ext>
            </a:extLst>
          </p:cNvPr>
          <p:cNvSpPr>
            <a:spLocks noGrp="1"/>
          </p:cNvSpPr>
          <p:nvPr>
            <p:ph type="sldNum" sz="quarter" idx="4"/>
          </p:nvPr>
        </p:nvSpPr>
        <p:spPr>
          <a:xfrm>
            <a:off x="8943391" y="6316846"/>
            <a:ext cx="2854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C231-AD7D-4603-B2D7-EC5E5C0D085B}" type="slidenum">
              <a:rPr lang="en-US" smtClean="0"/>
              <a:t>‹#›</a:t>
            </a:fld>
            <a:endParaRPr lang="en-US" dirty="0"/>
          </a:p>
        </p:txBody>
      </p:sp>
      <p:pic>
        <p:nvPicPr>
          <p:cNvPr id="6" name="Picture 5">
            <a:extLst>
              <a:ext uri="{FF2B5EF4-FFF2-40B4-BE49-F238E27FC236}">
                <a16:creationId xmlns="" xmlns:a16="http://schemas.microsoft.com/office/drawing/2014/main" id="{596676C2-E0CF-4B13-9F2D-BAE49F6EC4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2" y="0"/>
            <a:ext cx="12182475" cy="6858000"/>
          </a:xfrm>
          <a:prstGeom prst="rect">
            <a:avLst/>
          </a:prstGeom>
        </p:spPr>
      </p:pic>
    </p:spTree>
    <p:extLst>
      <p:ext uri="{BB962C8B-B14F-4D97-AF65-F5344CB8AC3E}">
        <p14:creationId xmlns:p14="http://schemas.microsoft.com/office/powerpoint/2010/main" val="1384961811"/>
      </p:ext>
    </p:extLst>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A7C89AD-CB79-45D2-A23A-65D6A16E465F}"/>
              </a:ext>
            </a:extLst>
          </p:cNvPr>
          <p:cNvSpPr>
            <a:spLocks noGrp="1"/>
          </p:cNvSpPr>
          <p:nvPr>
            <p:ph type="title"/>
          </p:nvPr>
        </p:nvSpPr>
        <p:spPr>
          <a:xfrm>
            <a:off x="413231" y="155959"/>
            <a:ext cx="1138472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DBD7EFCE-07DD-464D-99BE-35E2FA20A97C}"/>
              </a:ext>
            </a:extLst>
          </p:cNvPr>
          <p:cNvSpPr>
            <a:spLocks noGrp="1"/>
          </p:cNvSpPr>
          <p:nvPr>
            <p:ph type="body" idx="1"/>
          </p:nvPr>
        </p:nvSpPr>
        <p:spPr>
          <a:xfrm>
            <a:off x="413237" y="1825625"/>
            <a:ext cx="1138472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6B9A170D-7913-431C-A8F2-8A0342143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BE49B8C3-1911-4399-A233-DD94969AE0B0}"/>
              </a:ext>
            </a:extLst>
          </p:cNvPr>
          <p:cNvSpPr>
            <a:spLocks noGrp="1"/>
          </p:cNvSpPr>
          <p:nvPr>
            <p:ph type="sldNum" sz="quarter" idx="4"/>
          </p:nvPr>
        </p:nvSpPr>
        <p:spPr>
          <a:xfrm>
            <a:off x="8943391" y="6316846"/>
            <a:ext cx="28545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C231-AD7D-4603-B2D7-EC5E5C0D085B}" type="slidenum">
              <a:rPr lang="en-US" smtClean="0"/>
              <a:t>‹#›</a:t>
            </a:fld>
            <a:endParaRPr lang="en-US" dirty="0"/>
          </a:p>
        </p:txBody>
      </p:sp>
      <p:pic>
        <p:nvPicPr>
          <p:cNvPr id="8" name="Picture 7">
            <a:extLst>
              <a:ext uri="{FF2B5EF4-FFF2-40B4-BE49-F238E27FC236}">
                <a16:creationId xmlns="" xmlns:a16="http://schemas.microsoft.com/office/drawing/2014/main" id="{138DBAD0-80DE-4956-9228-F7E7D79B5F5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26" y="264"/>
            <a:ext cx="12182475" cy="1457325"/>
          </a:xfrm>
          <a:prstGeom prst="rect">
            <a:avLst/>
          </a:prstGeom>
        </p:spPr>
      </p:pic>
    </p:spTree>
    <p:extLst>
      <p:ext uri="{BB962C8B-B14F-4D97-AF65-F5344CB8AC3E}">
        <p14:creationId xmlns:p14="http://schemas.microsoft.com/office/powerpoint/2010/main" val="2844239093"/>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Lst>
  <p:hf hdr="0" ft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amp;ehk=ErYHYZhC8l3Hz0lQu"/><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leadershipfreak.wordpress.com/2010/03/05/10-best-questions-ev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amp;ehk=ErYHYZhC8l3Hz0lQu"/><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leadershipfreak.wordpress.com/2010/03/05/10-best-questions-ev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g&amp;ehk=ErYHYZhC8l3Hz0lQu"/><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leadershipfreak.wordpress.com/2010/03/05/10-best-questions-ev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g&amp;ehk=ErYHYZhC8l3Hz0lQu"/><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leadershipfreak.wordpress.com/2010/03/05/10-best-questions-ev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AECB3F-9A8E-420F-9CD4-146BDB0282D2}"/>
              </a:ext>
            </a:extLst>
          </p:cNvPr>
          <p:cNvSpPr>
            <a:spLocks noGrp="1"/>
          </p:cNvSpPr>
          <p:nvPr>
            <p:ph type="ctrTitle"/>
          </p:nvPr>
        </p:nvSpPr>
        <p:spPr>
          <a:xfrm>
            <a:off x="329198" y="437026"/>
            <a:ext cx="11592927" cy="1283731"/>
          </a:xfrm>
        </p:spPr>
        <p:txBody>
          <a:bodyPr/>
          <a:lstStyle/>
          <a:p>
            <a:r>
              <a:rPr lang="en-US" sz="4800" dirty="0"/>
              <a:t>Managing Your Finances Post-Deployment</a:t>
            </a:r>
          </a:p>
        </p:txBody>
      </p:sp>
      <p:sp>
        <p:nvSpPr>
          <p:cNvPr id="3" name="Text Placeholder 2">
            <a:extLst>
              <a:ext uri="{FF2B5EF4-FFF2-40B4-BE49-F238E27FC236}">
                <a16:creationId xmlns="" xmlns:a16="http://schemas.microsoft.com/office/drawing/2014/main" id="{0CF613E9-2FD9-4077-BB0C-BA4CF22FD6CF}"/>
              </a:ext>
            </a:extLst>
          </p:cNvPr>
          <p:cNvSpPr>
            <a:spLocks noGrp="1"/>
          </p:cNvSpPr>
          <p:nvPr>
            <p:ph type="body" sz="quarter" idx="13"/>
          </p:nvPr>
        </p:nvSpPr>
        <p:spPr>
          <a:xfrm>
            <a:off x="8900160" y="1724541"/>
            <a:ext cx="3021965" cy="620323"/>
          </a:xfrm>
        </p:spPr>
        <p:txBody>
          <a:bodyPr/>
          <a:lstStyle/>
          <a:p>
            <a:r>
              <a:rPr lang="en-US" sz="4000" b="1" dirty="0" smtClean="0">
                <a:solidFill>
                  <a:schemeClr val="bg1">
                    <a:lumMod val="85000"/>
                  </a:schemeClr>
                </a:solidFill>
              </a:rPr>
              <a:t>Advanced</a:t>
            </a:r>
            <a:endParaRPr lang="en-US" sz="4000" b="1" cap="none" dirty="0">
              <a:solidFill>
                <a:schemeClr val="bg1">
                  <a:lumMod val="85000"/>
                </a:schemeClr>
              </a:solidFill>
            </a:endParaRPr>
          </a:p>
          <a:p>
            <a:endParaRPr lang="en-US" sz="4000" b="1" cap="small" dirty="0"/>
          </a:p>
        </p:txBody>
      </p:sp>
      <p:sp>
        <p:nvSpPr>
          <p:cNvPr id="5" name="Text Placeholder 4">
            <a:extLst>
              <a:ext uri="{FF2B5EF4-FFF2-40B4-BE49-F238E27FC236}">
                <a16:creationId xmlns="" xmlns:a16="http://schemas.microsoft.com/office/drawing/2014/main" id="{DF81320C-7F51-48EE-8E2A-D949D1603E0F}"/>
              </a:ext>
            </a:extLst>
          </p:cNvPr>
          <p:cNvSpPr>
            <a:spLocks noGrp="1"/>
          </p:cNvSpPr>
          <p:nvPr>
            <p:ph type="body" sz="quarter" idx="15"/>
          </p:nvPr>
        </p:nvSpPr>
        <p:spPr/>
        <p:txBody>
          <a:bodyPr/>
          <a:lstStyle/>
          <a:p>
            <a:r>
              <a:rPr lang="en-US" sz="2600" cap="none" dirty="0"/>
              <a:t>Personal Financial Management Curriculum</a:t>
            </a:r>
          </a:p>
        </p:txBody>
      </p:sp>
      <p:sp>
        <p:nvSpPr>
          <p:cNvPr id="8" name="Text Placeholder 13">
            <a:extLst>
              <a:ext uri="{FF2B5EF4-FFF2-40B4-BE49-F238E27FC236}">
                <a16:creationId xmlns="" xmlns:a16="http://schemas.microsoft.com/office/drawing/2014/main" id="{03236D59-5CF9-4F84-8967-34184AA2CE73}"/>
              </a:ext>
            </a:extLst>
          </p:cNvPr>
          <p:cNvSpPr txBox="1">
            <a:spLocks/>
          </p:cNvSpPr>
          <p:nvPr/>
        </p:nvSpPr>
        <p:spPr>
          <a:xfrm>
            <a:off x="8202286" y="6125515"/>
            <a:ext cx="3747366" cy="583349"/>
          </a:xfrm>
          <a:prstGeom prst="rect">
            <a:avLst/>
          </a:prstGeom>
        </p:spPr>
        <p:txBody>
          <a:bodyPr/>
          <a:lstStyle>
            <a:lvl1pPr marL="0" indent="0" algn="r" defTabSz="914400" rtl="0" eaLnBrk="1" latinLnBrk="0" hangingPunct="1">
              <a:lnSpc>
                <a:spcPct val="100000"/>
              </a:lnSpc>
              <a:spcBef>
                <a:spcPts val="600"/>
              </a:spcBef>
              <a:buFont typeface="Arial" panose="020B0604020202020204" pitchFamily="34" charset="0"/>
              <a:buNone/>
              <a:defRPr sz="2600" kern="1200" cap="sm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none" dirty="0"/>
              <a:t>Version </a:t>
            </a:r>
            <a:r>
              <a:rPr lang="en-US" cap="none" dirty="0" smtClean="0"/>
              <a:t>1.1</a:t>
            </a:r>
            <a:endParaRPr lang="en-US" cap="none" dirty="0"/>
          </a:p>
        </p:txBody>
      </p:sp>
      <p:pic>
        <p:nvPicPr>
          <p:cNvPr id="7" name="Picture 6"/>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145" y="2615257"/>
            <a:ext cx="3303066" cy="3111730"/>
          </a:xfrm>
          <a:prstGeom prst="rect">
            <a:avLst/>
          </a:prstGeom>
        </p:spPr>
      </p:pic>
    </p:spTree>
    <p:extLst>
      <p:ext uri="{BB962C8B-B14F-4D97-AF65-F5344CB8AC3E}">
        <p14:creationId xmlns:p14="http://schemas.microsoft.com/office/powerpoint/2010/main" val="3799349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B6E4B1-FF6B-40C9-A77A-71D3CB771CDE}"/>
              </a:ext>
            </a:extLst>
          </p:cNvPr>
          <p:cNvSpPr>
            <a:spLocks noGrp="1"/>
          </p:cNvSpPr>
          <p:nvPr>
            <p:ph type="title"/>
          </p:nvPr>
        </p:nvSpPr>
        <p:spPr/>
        <p:txBody>
          <a:bodyPr/>
          <a:lstStyle/>
          <a:p>
            <a:r>
              <a:rPr lang="en-US" dirty="0"/>
              <a:t>Combat Zone Tax Exclusions</a:t>
            </a:r>
          </a:p>
        </p:txBody>
      </p:sp>
      <p:sp>
        <p:nvSpPr>
          <p:cNvPr id="3" name="Content Placeholder 2">
            <a:extLst>
              <a:ext uri="{FF2B5EF4-FFF2-40B4-BE49-F238E27FC236}">
                <a16:creationId xmlns="" xmlns:a16="http://schemas.microsoft.com/office/drawing/2014/main" id="{16C37344-D169-413F-9CA3-B347DDF82C32}"/>
              </a:ext>
            </a:extLst>
          </p:cNvPr>
          <p:cNvSpPr>
            <a:spLocks noGrp="1"/>
          </p:cNvSpPr>
          <p:nvPr>
            <p:ph idx="1"/>
          </p:nvPr>
        </p:nvSpPr>
        <p:spPr/>
        <p:txBody>
          <a:bodyPr/>
          <a:lstStyle/>
          <a:p>
            <a:pPr marL="0" indent="0">
              <a:buNone/>
            </a:pPr>
            <a:r>
              <a:rPr lang="en-US" b="1" dirty="0"/>
              <a:t>Federal Taxes</a:t>
            </a:r>
          </a:p>
          <a:p>
            <a:r>
              <a:rPr lang="en-US" dirty="0"/>
              <a:t>Enlisted members and warrant officers:</a:t>
            </a:r>
          </a:p>
          <a:p>
            <a:pPr lvl="1"/>
            <a:r>
              <a:rPr lang="en-US" dirty="0"/>
              <a:t>All military pay, including hostile fire or imminent danger pay, is excluded from gross income</a:t>
            </a:r>
          </a:p>
          <a:p>
            <a:r>
              <a:rPr lang="en-US" dirty="0"/>
              <a:t>Commissioned officers: </a:t>
            </a:r>
          </a:p>
          <a:p>
            <a:pPr lvl="1"/>
            <a:r>
              <a:rPr lang="en-US" dirty="0"/>
              <a:t>The monthly exclusion is capped at the highest enlisted pay, plus any hostile fire or imminent danger pay received</a:t>
            </a:r>
          </a:p>
          <a:p>
            <a:r>
              <a:rPr lang="en-US" altLang="en-US" dirty="0">
                <a:solidFill>
                  <a:srgbClr val="000000"/>
                </a:solidFill>
              </a:rPr>
              <a:t>Military pay earned while hospitalized as a result of wounds, disease, or injury incurred in the combat zone</a:t>
            </a:r>
          </a:p>
          <a:p>
            <a:endParaRPr lang="en-US" dirty="0"/>
          </a:p>
        </p:txBody>
      </p:sp>
      <p:sp>
        <p:nvSpPr>
          <p:cNvPr id="4" name="Slide Number Placeholder 3">
            <a:extLst>
              <a:ext uri="{FF2B5EF4-FFF2-40B4-BE49-F238E27FC236}">
                <a16:creationId xmlns="" xmlns:a16="http://schemas.microsoft.com/office/drawing/2014/main" id="{D092D9EF-F79B-4775-80FF-3FC6C7FF8BCC}"/>
              </a:ext>
            </a:extLst>
          </p:cNvPr>
          <p:cNvSpPr>
            <a:spLocks noGrp="1"/>
          </p:cNvSpPr>
          <p:nvPr>
            <p:ph type="sldNum" sz="quarter" idx="12"/>
          </p:nvPr>
        </p:nvSpPr>
        <p:spPr/>
        <p:txBody>
          <a:bodyPr/>
          <a:lstStyle/>
          <a:p>
            <a:fld id="{96F5C231-AD7D-4603-B2D7-EC5E5C0D085B}" type="slidenum">
              <a:rPr lang="en-US" smtClean="0"/>
              <a:t>10</a:t>
            </a:fld>
            <a:endParaRPr lang="en-US" dirty="0"/>
          </a:p>
        </p:txBody>
      </p:sp>
    </p:spTree>
    <p:extLst>
      <p:ext uri="{BB962C8B-B14F-4D97-AF65-F5344CB8AC3E}">
        <p14:creationId xmlns:p14="http://schemas.microsoft.com/office/powerpoint/2010/main" val="24356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0E311B-8619-4E7A-8CB3-F1E0298F3738}"/>
              </a:ext>
            </a:extLst>
          </p:cNvPr>
          <p:cNvSpPr>
            <a:spLocks noGrp="1"/>
          </p:cNvSpPr>
          <p:nvPr>
            <p:ph type="title"/>
          </p:nvPr>
        </p:nvSpPr>
        <p:spPr/>
        <p:txBody>
          <a:bodyPr/>
          <a:lstStyle/>
          <a:p>
            <a:r>
              <a:rPr lang="en-US" dirty="0"/>
              <a:t>Excluded Pay</a:t>
            </a:r>
          </a:p>
        </p:txBody>
      </p:sp>
      <p:sp>
        <p:nvSpPr>
          <p:cNvPr id="4" name="Slide Number Placeholder 3">
            <a:extLst>
              <a:ext uri="{FF2B5EF4-FFF2-40B4-BE49-F238E27FC236}">
                <a16:creationId xmlns="" xmlns:a16="http://schemas.microsoft.com/office/drawing/2014/main" id="{53E939BF-C1CA-4F2C-955E-54C9C26AAFB3}"/>
              </a:ext>
            </a:extLst>
          </p:cNvPr>
          <p:cNvSpPr>
            <a:spLocks noGrp="1"/>
          </p:cNvSpPr>
          <p:nvPr>
            <p:ph type="sldNum" sz="quarter" idx="12"/>
          </p:nvPr>
        </p:nvSpPr>
        <p:spPr/>
        <p:txBody>
          <a:bodyPr/>
          <a:lstStyle/>
          <a:p>
            <a:fld id="{96F5C231-AD7D-4603-B2D7-EC5E5C0D085B}" type="slidenum">
              <a:rPr lang="en-US" smtClean="0"/>
              <a:t>11</a:t>
            </a:fld>
            <a:endParaRPr lang="en-US" dirty="0"/>
          </a:p>
        </p:txBody>
      </p:sp>
      <p:graphicFrame>
        <p:nvGraphicFramePr>
          <p:cNvPr id="5" name="Diagram 4">
            <a:extLst>
              <a:ext uri="{FF2B5EF4-FFF2-40B4-BE49-F238E27FC236}">
                <a16:creationId xmlns="" xmlns:a16="http://schemas.microsoft.com/office/drawing/2014/main" id="{EBC8AF6D-F245-406F-96AC-EEAE6EE4A83F}"/>
              </a:ext>
            </a:extLst>
          </p:cNvPr>
          <p:cNvGraphicFramePr/>
          <p:nvPr>
            <p:extLst>
              <p:ext uri="{D42A27DB-BD31-4B8C-83A1-F6EECF244321}">
                <p14:modId xmlns:p14="http://schemas.microsoft.com/office/powerpoint/2010/main" val="3210723694"/>
              </p:ext>
            </p:extLst>
          </p:nvPr>
        </p:nvGraphicFramePr>
        <p:xfrm>
          <a:off x="1289439" y="1376545"/>
          <a:ext cx="9251561" cy="5325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43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0CC3646C-F63E-554E-894B-C1811451AB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EA97144-84DC-6744-844F-966EEF80BA8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778EEAF-675B-8D42-AA74-B6B81BDBB08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A9936E10-CED5-054E-AA4A-E5258582C0C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52001355-82C0-F54E-AE8C-705914BD226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6C6D2BF0-8E9E-C54B-B562-208E7E1524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Roth TSP in a CZTE zone</a:t>
            </a:r>
          </a:p>
        </p:txBody>
      </p:sp>
      <p:sp>
        <p:nvSpPr>
          <p:cNvPr id="5" name="Slide Number Placeholder 4"/>
          <p:cNvSpPr>
            <a:spLocks noGrp="1"/>
          </p:cNvSpPr>
          <p:nvPr>
            <p:ph type="sldNum" sz="quarter" idx="12"/>
          </p:nvPr>
        </p:nvSpPr>
        <p:spPr/>
        <p:txBody>
          <a:bodyPr/>
          <a:lstStyle/>
          <a:p>
            <a:fld id="{96F5C231-AD7D-4603-B2D7-EC5E5C0D085B}" type="slidenum">
              <a:rPr lang="en-US" smtClean="0"/>
              <a:t>12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807" y="1900100"/>
            <a:ext cx="4115176" cy="2571985"/>
          </a:xfrm>
          <a:prstGeom prst="rect">
            <a:avLst/>
          </a:prstGeom>
          <a:effectLst>
            <a:softEdge rad="76200"/>
          </a:effectLst>
        </p:spPr>
      </p:pic>
      <p:sp>
        <p:nvSpPr>
          <p:cNvPr id="7" name="Content Placeholder 2"/>
          <p:cNvSpPr>
            <a:spLocks noGrp="1"/>
          </p:cNvSpPr>
          <p:nvPr>
            <p:ph sz="half" idx="1"/>
          </p:nvPr>
        </p:nvSpPr>
        <p:spPr>
          <a:xfrm>
            <a:off x="462849" y="1900100"/>
            <a:ext cx="5633151" cy="2466754"/>
          </a:xfrm>
        </p:spPr>
        <p:txBody>
          <a:bodyPr>
            <a:normAutofit/>
          </a:bodyPr>
          <a:lstStyle/>
          <a:p>
            <a:r>
              <a:rPr lang="en-US" dirty="0"/>
              <a:t>Marines deployed to a combat zone can re-channel all retirement contributions to a Roth TSP and NEVER pay income tax (TAX-FREE*) on the contributions or the earnings on it…NEVER</a:t>
            </a:r>
          </a:p>
          <a:p>
            <a:endParaRPr lang="en-US" dirty="0"/>
          </a:p>
          <a:p>
            <a:endParaRPr lang="en-US" dirty="0"/>
          </a:p>
        </p:txBody>
      </p:sp>
      <p:sp>
        <p:nvSpPr>
          <p:cNvPr id="8" name="TextBox 7"/>
          <p:cNvSpPr txBox="1"/>
          <p:nvPr/>
        </p:nvSpPr>
        <p:spPr>
          <a:xfrm>
            <a:off x="462849" y="5071300"/>
            <a:ext cx="11384729" cy="1384995"/>
          </a:xfrm>
          <a:prstGeom prst="rect">
            <a:avLst/>
          </a:prstGeom>
          <a:noFill/>
        </p:spPr>
        <p:txBody>
          <a:bodyPr wrap="square" rtlCol="0">
            <a:spAutoFit/>
          </a:bodyPr>
          <a:lstStyle/>
          <a:p>
            <a:r>
              <a:rPr lang="en-US" sz="2800" dirty="0"/>
              <a:t>*Tax-free earnings if five years have passed since January 1 of the year you made your first Roth contribution, AND you are age 59½ or older, permanently disabled, or </a:t>
            </a:r>
            <a:r>
              <a:rPr lang="en-US" sz="2800" dirty="0" smtClean="0"/>
              <a:t>deceased when money is withdrawn</a:t>
            </a:r>
            <a:endParaRPr lang="en-US" sz="2800" dirty="0"/>
          </a:p>
        </p:txBody>
      </p:sp>
    </p:spTree>
    <p:extLst>
      <p:ext uri="{BB962C8B-B14F-4D97-AF65-F5344CB8AC3E}">
        <p14:creationId xmlns:p14="http://schemas.microsoft.com/office/powerpoint/2010/main" val="130804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486DD3-4444-4C41-8639-D2EB9C69AC22}"/>
              </a:ext>
            </a:extLst>
          </p:cNvPr>
          <p:cNvSpPr>
            <a:spLocks noGrp="1"/>
          </p:cNvSpPr>
          <p:nvPr>
            <p:ph type="title"/>
          </p:nvPr>
        </p:nvSpPr>
        <p:spPr/>
        <p:txBody>
          <a:bodyPr/>
          <a:lstStyle/>
          <a:p>
            <a:r>
              <a:rPr lang="en-US" dirty="0"/>
              <a:t>Income Tax Extension</a:t>
            </a:r>
          </a:p>
        </p:txBody>
      </p:sp>
      <p:sp>
        <p:nvSpPr>
          <p:cNvPr id="3" name="Content Placeholder 2">
            <a:extLst>
              <a:ext uri="{FF2B5EF4-FFF2-40B4-BE49-F238E27FC236}">
                <a16:creationId xmlns="" xmlns:a16="http://schemas.microsoft.com/office/drawing/2014/main" id="{94E9993D-D333-4C12-A74A-91A53C3FC7BF}"/>
              </a:ext>
            </a:extLst>
          </p:cNvPr>
          <p:cNvSpPr>
            <a:spLocks noGrp="1"/>
          </p:cNvSpPr>
          <p:nvPr>
            <p:ph idx="1"/>
          </p:nvPr>
        </p:nvSpPr>
        <p:spPr>
          <a:xfrm>
            <a:off x="3394364" y="1825625"/>
            <a:ext cx="8403602" cy="4351338"/>
          </a:xfrm>
        </p:spPr>
        <p:txBody>
          <a:bodyPr/>
          <a:lstStyle/>
          <a:p>
            <a:r>
              <a:rPr lang="en-US" dirty="0"/>
              <a:t>All deadlines related to income taxes are extended if you served in a combat zone or a qualified hazardous duty zone</a:t>
            </a:r>
          </a:p>
          <a:p>
            <a:r>
              <a:rPr lang="en-US" dirty="0"/>
              <a:t>This extension covers both the member and the spouse (even if filing separately)</a:t>
            </a:r>
          </a:p>
          <a:p>
            <a:pPr lvl="8"/>
            <a:endParaRPr lang="en-US" dirty="0"/>
          </a:p>
        </p:txBody>
      </p:sp>
      <p:sp>
        <p:nvSpPr>
          <p:cNvPr id="4" name="Slide Number Placeholder 3">
            <a:extLst>
              <a:ext uri="{FF2B5EF4-FFF2-40B4-BE49-F238E27FC236}">
                <a16:creationId xmlns="" xmlns:a16="http://schemas.microsoft.com/office/drawing/2014/main" id="{D1DF78E8-012E-4361-A9A0-19DD8233D91E}"/>
              </a:ext>
            </a:extLst>
          </p:cNvPr>
          <p:cNvSpPr>
            <a:spLocks noGrp="1"/>
          </p:cNvSpPr>
          <p:nvPr>
            <p:ph type="sldNum" sz="quarter" idx="12"/>
          </p:nvPr>
        </p:nvSpPr>
        <p:spPr/>
        <p:txBody>
          <a:bodyPr/>
          <a:lstStyle/>
          <a:p>
            <a:fld id="{96F5C231-AD7D-4603-B2D7-EC5E5C0D085B}" type="slidenum">
              <a:rPr lang="en-US" smtClean="0"/>
              <a:t>13</a:t>
            </a:fld>
            <a:endParaRPr lang="en-US" dirty="0"/>
          </a:p>
        </p:txBody>
      </p:sp>
      <p:pic>
        <p:nvPicPr>
          <p:cNvPr id="6" name="Picture 5">
            <a:extLst>
              <a:ext uri="{FF2B5EF4-FFF2-40B4-BE49-F238E27FC236}">
                <a16:creationId xmlns="" xmlns:a16="http://schemas.microsoft.com/office/drawing/2014/main" id="{9682E03C-FE8F-422E-A1BF-EC4F46B5F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13" y="1825625"/>
            <a:ext cx="2255520" cy="3858768"/>
          </a:xfrm>
          <a:prstGeom prst="rect">
            <a:avLst/>
          </a:prstGeom>
          <a:effectLst>
            <a:softEdge rad="63500"/>
          </a:effectLst>
        </p:spPr>
      </p:pic>
    </p:spTree>
    <p:extLst>
      <p:ext uri="{BB962C8B-B14F-4D97-AF65-F5344CB8AC3E}">
        <p14:creationId xmlns:p14="http://schemas.microsoft.com/office/powerpoint/2010/main" val="385251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11D585-3F81-441D-B6D1-69EE2BD09E86}"/>
              </a:ext>
            </a:extLst>
          </p:cNvPr>
          <p:cNvSpPr>
            <a:spLocks noGrp="1"/>
          </p:cNvSpPr>
          <p:nvPr>
            <p:ph type="title"/>
          </p:nvPr>
        </p:nvSpPr>
        <p:spPr/>
        <p:txBody>
          <a:bodyPr/>
          <a:lstStyle/>
          <a:p>
            <a:r>
              <a:rPr lang="en-US" dirty="0"/>
              <a:t>Filing Taxes</a:t>
            </a:r>
          </a:p>
        </p:txBody>
      </p:sp>
      <p:sp>
        <p:nvSpPr>
          <p:cNvPr id="3" name="Content Placeholder 2">
            <a:extLst>
              <a:ext uri="{FF2B5EF4-FFF2-40B4-BE49-F238E27FC236}">
                <a16:creationId xmlns="" xmlns:a16="http://schemas.microsoft.com/office/drawing/2014/main" id="{E8C72209-5139-4A61-8AEB-B342775CD9E6}"/>
              </a:ext>
            </a:extLst>
          </p:cNvPr>
          <p:cNvSpPr>
            <a:spLocks noGrp="1"/>
          </p:cNvSpPr>
          <p:nvPr>
            <p:ph idx="1"/>
          </p:nvPr>
        </p:nvSpPr>
        <p:spPr>
          <a:xfrm>
            <a:off x="394040" y="1481522"/>
            <a:ext cx="11088714" cy="5376478"/>
          </a:xfrm>
        </p:spPr>
        <p:txBody>
          <a:bodyPr>
            <a:normAutofit/>
          </a:bodyPr>
          <a:lstStyle/>
          <a:p>
            <a:r>
              <a:rPr lang="en-US" dirty="0"/>
              <a:t>Members deployed to a combat zone or deployed in support of contingency operations</a:t>
            </a:r>
          </a:p>
          <a:p>
            <a:pPr lvl="1"/>
            <a:r>
              <a:rPr lang="en-US" dirty="0"/>
              <a:t>Automatic extension for filing and payment of any taxes owed until 180 days after returning from the combat zone</a:t>
            </a:r>
          </a:p>
          <a:p>
            <a:r>
              <a:rPr lang="en-US" dirty="0"/>
              <a:t>Members living outside the U.S., but not deployed to a combat zone or not in support of contingency operations</a:t>
            </a:r>
          </a:p>
          <a:p>
            <a:pPr lvl="1"/>
            <a:r>
              <a:rPr lang="en-US" dirty="0"/>
              <a:t>Automatic two-month extension to file </a:t>
            </a:r>
          </a:p>
          <a:p>
            <a:r>
              <a:rPr lang="en-US" dirty="0"/>
              <a:t>Any military member </a:t>
            </a:r>
          </a:p>
          <a:p>
            <a:pPr lvl="1"/>
            <a:r>
              <a:rPr lang="en-US" dirty="0"/>
              <a:t>File IRS Form 4868 before the last day of the tax season to receive a six-month extension to file</a:t>
            </a:r>
          </a:p>
          <a:p>
            <a:endParaRPr lang="en-US" dirty="0"/>
          </a:p>
        </p:txBody>
      </p:sp>
      <p:sp>
        <p:nvSpPr>
          <p:cNvPr id="4" name="Slide Number Placeholder 3">
            <a:extLst>
              <a:ext uri="{FF2B5EF4-FFF2-40B4-BE49-F238E27FC236}">
                <a16:creationId xmlns="" xmlns:a16="http://schemas.microsoft.com/office/drawing/2014/main" id="{72DBC2B4-B510-4639-94BD-5A203B00D564}"/>
              </a:ext>
            </a:extLst>
          </p:cNvPr>
          <p:cNvSpPr>
            <a:spLocks noGrp="1"/>
          </p:cNvSpPr>
          <p:nvPr>
            <p:ph type="sldNum" sz="quarter" idx="12"/>
          </p:nvPr>
        </p:nvSpPr>
        <p:spPr/>
        <p:txBody>
          <a:bodyPr/>
          <a:lstStyle/>
          <a:p>
            <a:fld id="{96F5C231-AD7D-4603-B2D7-EC5E5C0D085B}" type="slidenum">
              <a:rPr lang="en-US" smtClean="0"/>
              <a:t>14</a:t>
            </a:fld>
            <a:endParaRPr lang="en-US" dirty="0"/>
          </a:p>
        </p:txBody>
      </p:sp>
    </p:spTree>
    <p:extLst>
      <p:ext uri="{BB962C8B-B14F-4D97-AF65-F5344CB8AC3E}">
        <p14:creationId xmlns:p14="http://schemas.microsoft.com/office/powerpoint/2010/main" val="155611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2E93CB-E6D3-4394-9220-E58398E40949}"/>
              </a:ext>
            </a:extLst>
          </p:cNvPr>
          <p:cNvSpPr>
            <a:spLocks noGrp="1"/>
          </p:cNvSpPr>
          <p:nvPr>
            <p:ph type="title"/>
          </p:nvPr>
        </p:nvSpPr>
        <p:spPr/>
        <p:txBody>
          <a:bodyPr/>
          <a:lstStyle/>
          <a:p>
            <a:r>
              <a:rPr lang="en-US" dirty="0"/>
              <a:t>Sources of Assistance</a:t>
            </a:r>
          </a:p>
        </p:txBody>
      </p:sp>
      <p:sp>
        <p:nvSpPr>
          <p:cNvPr id="3" name="Content Placeholder 2">
            <a:extLst>
              <a:ext uri="{FF2B5EF4-FFF2-40B4-BE49-F238E27FC236}">
                <a16:creationId xmlns="" xmlns:a16="http://schemas.microsoft.com/office/drawing/2014/main" id="{CB313356-AA10-4A5F-92F5-81D9B8533D6C}"/>
              </a:ext>
            </a:extLst>
          </p:cNvPr>
          <p:cNvSpPr>
            <a:spLocks noGrp="1"/>
          </p:cNvSpPr>
          <p:nvPr>
            <p:ph idx="1"/>
          </p:nvPr>
        </p:nvSpPr>
        <p:spPr/>
        <p:txBody>
          <a:bodyPr/>
          <a:lstStyle/>
          <a:p>
            <a:r>
              <a:rPr lang="en-US" dirty="0"/>
              <a:t>Personal Financial Management (PFM) Program</a:t>
            </a:r>
          </a:p>
          <a:p>
            <a:r>
              <a:rPr lang="en-US" dirty="0"/>
              <a:t>Your unit Command Financial Specialist (CFS)</a:t>
            </a:r>
          </a:p>
          <a:p>
            <a:r>
              <a:rPr lang="en-US" dirty="0"/>
              <a:t>Military OneSource</a:t>
            </a:r>
          </a:p>
          <a:p>
            <a:r>
              <a:rPr lang="en-US" dirty="0" smtClean="0"/>
              <a:t>Navy-Marine </a:t>
            </a:r>
            <a:r>
              <a:rPr lang="en-US" dirty="0"/>
              <a:t>Corps Relief Society (NMCRS)</a:t>
            </a:r>
          </a:p>
          <a:p>
            <a:r>
              <a:rPr lang="en-US" dirty="0"/>
              <a:t>Consumer Financial Protection Bureau (CFPB)</a:t>
            </a:r>
          </a:p>
          <a:p>
            <a:r>
              <a:rPr lang="en-US" dirty="0"/>
              <a:t>IRS Tax Information for the Military</a:t>
            </a:r>
          </a:p>
          <a:p>
            <a:endParaRPr lang="en-US" dirty="0"/>
          </a:p>
        </p:txBody>
      </p:sp>
      <p:sp>
        <p:nvSpPr>
          <p:cNvPr id="4" name="Slide Number Placeholder 3">
            <a:extLst>
              <a:ext uri="{FF2B5EF4-FFF2-40B4-BE49-F238E27FC236}">
                <a16:creationId xmlns="" xmlns:a16="http://schemas.microsoft.com/office/drawing/2014/main" id="{7F5EF5D5-549C-4B08-84D4-02C5A3863545}"/>
              </a:ext>
            </a:extLst>
          </p:cNvPr>
          <p:cNvSpPr>
            <a:spLocks noGrp="1"/>
          </p:cNvSpPr>
          <p:nvPr>
            <p:ph type="sldNum" sz="quarter" idx="12"/>
          </p:nvPr>
        </p:nvSpPr>
        <p:spPr/>
        <p:txBody>
          <a:bodyPr/>
          <a:lstStyle/>
          <a:p>
            <a:fld id="{96F5C231-AD7D-4603-B2D7-EC5E5C0D085B}" type="slidenum">
              <a:rPr lang="en-US" smtClean="0"/>
              <a:t>15</a:t>
            </a:fld>
            <a:endParaRPr lang="en-US" dirty="0"/>
          </a:p>
        </p:txBody>
      </p:sp>
      <p:pic>
        <p:nvPicPr>
          <p:cNvPr id="6" name="Picture 5">
            <a:extLst>
              <a:ext uri="{FF2B5EF4-FFF2-40B4-BE49-F238E27FC236}">
                <a16:creationId xmlns="" xmlns:a16="http://schemas.microsoft.com/office/drawing/2014/main" id="{85A3F886-5BDE-4D4E-A896-7CA4044BE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12" y="1927225"/>
            <a:ext cx="3762375" cy="3714750"/>
          </a:xfrm>
          <a:prstGeom prst="rect">
            <a:avLst/>
          </a:prstGeom>
          <a:effectLst>
            <a:softEdge rad="76200"/>
          </a:effectLst>
        </p:spPr>
      </p:pic>
    </p:spTree>
    <p:extLst>
      <p:ext uri="{BB962C8B-B14F-4D97-AF65-F5344CB8AC3E}">
        <p14:creationId xmlns:p14="http://schemas.microsoft.com/office/powerpoint/2010/main" val="28500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A91B06-7A78-44A6-8320-4E8B7C41CA50}"/>
              </a:ext>
            </a:extLst>
          </p:cNvPr>
          <p:cNvSpPr>
            <a:spLocks noGrp="1"/>
          </p:cNvSpPr>
          <p:nvPr>
            <p:ph type="title"/>
          </p:nvPr>
        </p:nvSpPr>
        <p:spPr/>
        <p:txBody>
          <a:bodyPr/>
          <a:lstStyle/>
          <a:p>
            <a:r>
              <a:rPr lang="en-US" dirty="0"/>
              <a:t>Question 1</a:t>
            </a:r>
          </a:p>
        </p:txBody>
      </p:sp>
      <p:sp>
        <p:nvSpPr>
          <p:cNvPr id="3" name="Slide Number Placeholder 2">
            <a:extLst>
              <a:ext uri="{FF2B5EF4-FFF2-40B4-BE49-F238E27FC236}">
                <a16:creationId xmlns="" xmlns:a16="http://schemas.microsoft.com/office/drawing/2014/main" id="{E9E2E2F3-586F-426D-BC77-19A3739393D2}"/>
              </a:ext>
            </a:extLst>
          </p:cNvPr>
          <p:cNvSpPr>
            <a:spLocks noGrp="1"/>
          </p:cNvSpPr>
          <p:nvPr>
            <p:ph type="sldNum" sz="quarter" idx="12"/>
          </p:nvPr>
        </p:nvSpPr>
        <p:spPr/>
        <p:txBody>
          <a:bodyPr/>
          <a:lstStyle/>
          <a:p>
            <a:fld id="{96F5C231-AD7D-4603-B2D7-EC5E5C0D085B}" type="slidenum">
              <a:rPr lang="en-US" smtClean="0"/>
              <a:t>16</a:t>
            </a:fld>
            <a:endParaRPr lang="en-US" dirty="0"/>
          </a:p>
        </p:txBody>
      </p:sp>
      <p:sp>
        <p:nvSpPr>
          <p:cNvPr id="4" name="Content Placeholder 2">
            <a:extLst>
              <a:ext uri="{FF2B5EF4-FFF2-40B4-BE49-F238E27FC236}">
                <a16:creationId xmlns="" xmlns:a16="http://schemas.microsoft.com/office/drawing/2014/main" id="{39B05630-E5E4-46FF-AB40-4982FA829820}"/>
              </a:ext>
            </a:extLst>
          </p:cNvPr>
          <p:cNvSpPr txBox="1">
            <a:spLocks/>
          </p:cNvSpPr>
          <p:nvPr/>
        </p:nvSpPr>
        <p:spPr>
          <a:xfrm>
            <a:off x="413231" y="1825624"/>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Your SDP account will be closed, and your money direct deposited into your chosen bank account _____ days after your return.</a:t>
            </a:r>
          </a:p>
          <a:p>
            <a:pPr marL="514350" indent="-514350">
              <a:buFont typeface="+mj-lt"/>
              <a:buAutoNum type="alphaLcParenR"/>
            </a:pPr>
            <a:r>
              <a:rPr lang="en-US" dirty="0"/>
              <a:t>30</a:t>
            </a:r>
          </a:p>
          <a:p>
            <a:pPr marL="514350" indent="-514350">
              <a:buFont typeface="+mj-lt"/>
              <a:buAutoNum type="alphaLcParenR"/>
            </a:pPr>
            <a:r>
              <a:rPr lang="en-US" dirty="0"/>
              <a:t>60</a:t>
            </a:r>
          </a:p>
          <a:p>
            <a:pPr marL="514350" indent="-514350">
              <a:buFont typeface="+mj-lt"/>
              <a:buAutoNum type="alphaLcParenR"/>
            </a:pPr>
            <a:r>
              <a:rPr lang="en-US" dirty="0"/>
              <a:t>90</a:t>
            </a:r>
          </a:p>
          <a:p>
            <a:pPr marL="514350" indent="-514350">
              <a:buFont typeface="+mj-lt"/>
              <a:buAutoNum type="alphaLcParenR"/>
            </a:pPr>
            <a:r>
              <a:rPr lang="en-US" dirty="0"/>
              <a:t>120</a:t>
            </a:r>
          </a:p>
        </p:txBody>
      </p:sp>
      <p:sp>
        <p:nvSpPr>
          <p:cNvPr id="5" name="Slide Number Placeholder 5">
            <a:extLst>
              <a:ext uri="{FF2B5EF4-FFF2-40B4-BE49-F238E27FC236}">
                <a16:creationId xmlns="" xmlns:a16="http://schemas.microsoft.com/office/drawing/2014/main" id="{542581D9-75EA-47D2-99F6-71B6D89FB561}"/>
              </a:ext>
            </a:extLst>
          </p:cNvPr>
          <p:cNvSpPr txBox="1">
            <a:spLocks/>
          </p:cNvSpPr>
          <p:nvPr/>
        </p:nvSpPr>
        <p:spPr>
          <a:xfrm>
            <a:off x="8943391" y="6316846"/>
            <a:ext cx="285456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F5C231-AD7D-4603-B2D7-EC5E5C0D085B}" type="slidenum">
              <a:rPr lang="en-US" smtClean="0"/>
              <a:pPr/>
              <a:t>16</a:t>
            </a:fld>
            <a:endParaRPr lang="en-US" dirty="0"/>
          </a:p>
        </p:txBody>
      </p:sp>
      <p:pic>
        <p:nvPicPr>
          <p:cNvPr id="6" name="Content Placeholder 12">
            <a:extLst>
              <a:ext uri="{FF2B5EF4-FFF2-40B4-BE49-F238E27FC236}">
                <a16:creationId xmlns="" xmlns:a16="http://schemas.microsoft.com/office/drawing/2014/main" id="{9BA92CB0-47A3-4998-957F-636ED1ABCE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172200" y="2055315"/>
            <a:ext cx="5181600" cy="3891957"/>
          </a:xfrm>
          <a:prstGeom prst="rect">
            <a:avLst/>
          </a:prstGeom>
        </p:spPr>
      </p:pic>
    </p:spTree>
    <p:extLst>
      <p:ext uri="{BB962C8B-B14F-4D97-AF65-F5344CB8AC3E}">
        <p14:creationId xmlns:p14="http://schemas.microsoft.com/office/powerpoint/2010/main" val="801831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A91B06-7A78-44A6-8320-4E8B7C41CA50}"/>
              </a:ext>
            </a:extLst>
          </p:cNvPr>
          <p:cNvSpPr>
            <a:spLocks noGrp="1"/>
          </p:cNvSpPr>
          <p:nvPr>
            <p:ph type="title"/>
          </p:nvPr>
        </p:nvSpPr>
        <p:spPr/>
        <p:txBody>
          <a:bodyPr/>
          <a:lstStyle/>
          <a:p>
            <a:r>
              <a:rPr lang="en-US" dirty="0"/>
              <a:t>Question 2</a:t>
            </a:r>
          </a:p>
        </p:txBody>
      </p:sp>
      <p:sp>
        <p:nvSpPr>
          <p:cNvPr id="3" name="Slide Number Placeholder 2">
            <a:extLst>
              <a:ext uri="{FF2B5EF4-FFF2-40B4-BE49-F238E27FC236}">
                <a16:creationId xmlns="" xmlns:a16="http://schemas.microsoft.com/office/drawing/2014/main" id="{E9E2E2F3-586F-426D-BC77-19A3739393D2}"/>
              </a:ext>
            </a:extLst>
          </p:cNvPr>
          <p:cNvSpPr>
            <a:spLocks noGrp="1"/>
          </p:cNvSpPr>
          <p:nvPr>
            <p:ph type="sldNum" sz="quarter" idx="12"/>
          </p:nvPr>
        </p:nvSpPr>
        <p:spPr/>
        <p:txBody>
          <a:bodyPr/>
          <a:lstStyle/>
          <a:p>
            <a:fld id="{96F5C231-AD7D-4603-B2D7-EC5E5C0D085B}" type="slidenum">
              <a:rPr lang="en-US" smtClean="0"/>
              <a:t>17</a:t>
            </a:fld>
            <a:endParaRPr lang="en-US" dirty="0"/>
          </a:p>
        </p:txBody>
      </p:sp>
      <p:sp>
        <p:nvSpPr>
          <p:cNvPr id="4" name="Content Placeholder 2">
            <a:extLst>
              <a:ext uri="{FF2B5EF4-FFF2-40B4-BE49-F238E27FC236}">
                <a16:creationId xmlns="" xmlns:a16="http://schemas.microsoft.com/office/drawing/2014/main" id="{39B05630-E5E4-46FF-AB40-4982FA829820}"/>
              </a:ext>
            </a:extLst>
          </p:cNvPr>
          <p:cNvSpPr txBox="1">
            <a:spLocks/>
          </p:cNvSpPr>
          <p:nvPr/>
        </p:nvSpPr>
        <p:spPr>
          <a:xfrm>
            <a:off x="413231" y="1825624"/>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Your SDP account continues to earn interest for ____ days after your return.</a:t>
            </a:r>
          </a:p>
          <a:p>
            <a:pPr marL="514350" indent="-514350">
              <a:buFont typeface="+mj-lt"/>
              <a:buAutoNum type="alphaLcParenR"/>
            </a:pPr>
            <a:r>
              <a:rPr lang="en-US" dirty="0"/>
              <a:t>30</a:t>
            </a:r>
          </a:p>
          <a:p>
            <a:pPr marL="514350" indent="-514350">
              <a:buFont typeface="+mj-lt"/>
              <a:buAutoNum type="alphaLcParenR"/>
            </a:pPr>
            <a:r>
              <a:rPr lang="en-US" dirty="0"/>
              <a:t>60</a:t>
            </a:r>
          </a:p>
          <a:p>
            <a:pPr marL="514350" indent="-514350">
              <a:buFont typeface="+mj-lt"/>
              <a:buAutoNum type="alphaLcParenR"/>
            </a:pPr>
            <a:r>
              <a:rPr lang="en-US" dirty="0"/>
              <a:t>90</a:t>
            </a:r>
          </a:p>
          <a:p>
            <a:pPr marL="514350" indent="-514350">
              <a:buFont typeface="+mj-lt"/>
              <a:buAutoNum type="alphaLcParenR"/>
            </a:pPr>
            <a:r>
              <a:rPr lang="en-US" dirty="0"/>
              <a:t>120</a:t>
            </a:r>
          </a:p>
          <a:p>
            <a:pPr marL="514350" indent="-514350">
              <a:buFont typeface="+mj-lt"/>
              <a:buAutoNum type="alphaLcParenR"/>
            </a:pPr>
            <a:endParaRPr lang="en-US" dirty="0"/>
          </a:p>
        </p:txBody>
      </p:sp>
      <p:sp>
        <p:nvSpPr>
          <p:cNvPr id="5" name="Slide Number Placeholder 5">
            <a:extLst>
              <a:ext uri="{FF2B5EF4-FFF2-40B4-BE49-F238E27FC236}">
                <a16:creationId xmlns="" xmlns:a16="http://schemas.microsoft.com/office/drawing/2014/main" id="{542581D9-75EA-47D2-99F6-71B6D89FB561}"/>
              </a:ext>
            </a:extLst>
          </p:cNvPr>
          <p:cNvSpPr txBox="1">
            <a:spLocks/>
          </p:cNvSpPr>
          <p:nvPr/>
        </p:nvSpPr>
        <p:spPr>
          <a:xfrm>
            <a:off x="8943391" y="6316846"/>
            <a:ext cx="285456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F5C231-AD7D-4603-B2D7-EC5E5C0D085B}" type="slidenum">
              <a:rPr lang="en-US" smtClean="0"/>
              <a:pPr/>
              <a:t>17</a:t>
            </a:fld>
            <a:endParaRPr lang="en-US" dirty="0"/>
          </a:p>
        </p:txBody>
      </p:sp>
      <p:pic>
        <p:nvPicPr>
          <p:cNvPr id="6" name="Content Placeholder 12">
            <a:extLst>
              <a:ext uri="{FF2B5EF4-FFF2-40B4-BE49-F238E27FC236}">
                <a16:creationId xmlns="" xmlns:a16="http://schemas.microsoft.com/office/drawing/2014/main" id="{9BA92CB0-47A3-4998-957F-636ED1ABCE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172200" y="2055315"/>
            <a:ext cx="5181600" cy="3891957"/>
          </a:xfrm>
          <a:prstGeom prst="rect">
            <a:avLst/>
          </a:prstGeom>
        </p:spPr>
      </p:pic>
    </p:spTree>
    <p:extLst>
      <p:ext uri="{BB962C8B-B14F-4D97-AF65-F5344CB8AC3E}">
        <p14:creationId xmlns:p14="http://schemas.microsoft.com/office/powerpoint/2010/main" val="2030890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A91B06-7A78-44A6-8320-4E8B7C41CA50}"/>
              </a:ext>
            </a:extLst>
          </p:cNvPr>
          <p:cNvSpPr>
            <a:spLocks noGrp="1"/>
          </p:cNvSpPr>
          <p:nvPr>
            <p:ph type="title"/>
          </p:nvPr>
        </p:nvSpPr>
        <p:spPr/>
        <p:txBody>
          <a:bodyPr/>
          <a:lstStyle/>
          <a:p>
            <a:r>
              <a:rPr lang="en-US" dirty="0"/>
              <a:t>Question 3</a:t>
            </a:r>
          </a:p>
        </p:txBody>
      </p:sp>
      <p:sp>
        <p:nvSpPr>
          <p:cNvPr id="3" name="Slide Number Placeholder 2">
            <a:extLst>
              <a:ext uri="{FF2B5EF4-FFF2-40B4-BE49-F238E27FC236}">
                <a16:creationId xmlns="" xmlns:a16="http://schemas.microsoft.com/office/drawing/2014/main" id="{E9E2E2F3-586F-426D-BC77-19A3739393D2}"/>
              </a:ext>
            </a:extLst>
          </p:cNvPr>
          <p:cNvSpPr>
            <a:spLocks noGrp="1"/>
          </p:cNvSpPr>
          <p:nvPr>
            <p:ph type="sldNum" sz="quarter" idx="12"/>
          </p:nvPr>
        </p:nvSpPr>
        <p:spPr/>
        <p:txBody>
          <a:bodyPr/>
          <a:lstStyle/>
          <a:p>
            <a:fld id="{96F5C231-AD7D-4603-B2D7-EC5E5C0D085B}" type="slidenum">
              <a:rPr lang="en-US" smtClean="0"/>
              <a:t>18</a:t>
            </a:fld>
            <a:endParaRPr lang="en-US" dirty="0"/>
          </a:p>
        </p:txBody>
      </p:sp>
      <p:sp>
        <p:nvSpPr>
          <p:cNvPr id="4" name="Content Placeholder 2">
            <a:extLst>
              <a:ext uri="{FF2B5EF4-FFF2-40B4-BE49-F238E27FC236}">
                <a16:creationId xmlns="" xmlns:a16="http://schemas.microsoft.com/office/drawing/2014/main" id="{39B05630-E5E4-46FF-AB40-4982FA829820}"/>
              </a:ext>
            </a:extLst>
          </p:cNvPr>
          <p:cNvSpPr txBox="1">
            <a:spLocks/>
          </p:cNvSpPr>
          <p:nvPr/>
        </p:nvSpPr>
        <p:spPr>
          <a:xfrm>
            <a:off x="413231" y="1825624"/>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you are serving in a combat zone on April 15, you can automatically receive an extension on your tax filing of:</a:t>
            </a:r>
          </a:p>
          <a:p>
            <a:pPr marL="514350" indent="-514350">
              <a:buFont typeface="+mj-lt"/>
              <a:buAutoNum type="alphaLcParenR"/>
            </a:pPr>
            <a:r>
              <a:rPr lang="en-US" dirty="0"/>
              <a:t>30 days</a:t>
            </a:r>
          </a:p>
          <a:p>
            <a:pPr marL="514350" indent="-514350">
              <a:buFont typeface="+mj-lt"/>
              <a:buAutoNum type="alphaLcParenR"/>
            </a:pPr>
            <a:r>
              <a:rPr lang="en-US" dirty="0"/>
              <a:t>90 days</a:t>
            </a:r>
          </a:p>
          <a:p>
            <a:pPr marL="514350" indent="-514350">
              <a:buFont typeface="+mj-lt"/>
              <a:buAutoNum type="alphaLcParenR"/>
            </a:pPr>
            <a:r>
              <a:rPr lang="en-US" dirty="0"/>
              <a:t>180 days</a:t>
            </a:r>
          </a:p>
          <a:p>
            <a:pPr marL="514350" indent="-514350">
              <a:buFont typeface="+mj-lt"/>
              <a:buAutoNum type="alphaLcParenR"/>
            </a:pPr>
            <a:r>
              <a:rPr lang="en-US" dirty="0"/>
              <a:t>1 year</a:t>
            </a:r>
          </a:p>
        </p:txBody>
      </p:sp>
      <p:sp>
        <p:nvSpPr>
          <p:cNvPr id="5" name="Slide Number Placeholder 5">
            <a:extLst>
              <a:ext uri="{FF2B5EF4-FFF2-40B4-BE49-F238E27FC236}">
                <a16:creationId xmlns="" xmlns:a16="http://schemas.microsoft.com/office/drawing/2014/main" id="{542581D9-75EA-47D2-99F6-71B6D89FB561}"/>
              </a:ext>
            </a:extLst>
          </p:cNvPr>
          <p:cNvSpPr txBox="1">
            <a:spLocks/>
          </p:cNvSpPr>
          <p:nvPr/>
        </p:nvSpPr>
        <p:spPr>
          <a:xfrm>
            <a:off x="8943391" y="6316846"/>
            <a:ext cx="285456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F5C231-AD7D-4603-B2D7-EC5E5C0D085B}" type="slidenum">
              <a:rPr lang="en-US" smtClean="0"/>
              <a:pPr/>
              <a:t>18</a:t>
            </a:fld>
            <a:endParaRPr lang="en-US" dirty="0"/>
          </a:p>
        </p:txBody>
      </p:sp>
      <p:pic>
        <p:nvPicPr>
          <p:cNvPr id="6" name="Content Placeholder 12">
            <a:extLst>
              <a:ext uri="{FF2B5EF4-FFF2-40B4-BE49-F238E27FC236}">
                <a16:creationId xmlns="" xmlns:a16="http://schemas.microsoft.com/office/drawing/2014/main" id="{9BA92CB0-47A3-4998-957F-636ED1ABCE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172200" y="2055315"/>
            <a:ext cx="5181600" cy="3891957"/>
          </a:xfrm>
          <a:prstGeom prst="rect">
            <a:avLst/>
          </a:prstGeom>
        </p:spPr>
      </p:pic>
    </p:spTree>
    <p:extLst>
      <p:ext uri="{BB962C8B-B14F-4D97-AF65-F5344CB8AC3E}">
        <p14:creationId xmlns:p14="http://schemas.microsoft.com/office/powerpoint/2010/main" val="1855563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A91B06-7A78-44A6-8320-4E8B7C41CA50}"/>
              </a:ext>
            </a:extLst>
          </p:cNvPr>
          <p:cNvSpPr>
            <a:spLocks noGrp="1"/>
          </p:cNvSpPr>
          <p:nvPr>
            <p:ph type="title"/>
          </p:nvPr>
        </p:nvSpPr>
        <p:spPr/>
        <p:txBody>
          <a:bodyPr/>
          <a:lstStyle/>
          <a:p>
            <a:r>
              <a:rPr lang="en-US" dirty="0"/>
              <a:t>Question 4</a:t>
            </a:r>
          </a:p>
        </p:txBody>
      </p:sp>
      <p:sp>
        <p:nvSpPr>
          <p:cNvPr id="3" name="Slide Number Placeholder 2">
            <a:extLst>
              <a:ext uri="{FF2B5EF4-FFF2-40B4-BE49-F238E27FC236}">
                <a16:creationId xmlns="" xmlns:a16="http://schemas.microsoft.com/office/drawing/2014/main" id="{E9E2E2F3-586F-426D-BC77-19A3739393D2}"/>
              </a:ext>
            </a:extLst>
          </p:cNvPr>
          <p:cNvSpPr>
            <a:spLocks noGrp="1"/>
          </p:cNvSpPr>
          <p:nvPr>
            <p:ph type="sldNum" sz="quarter" idx="12"/>
          </p:nvPr>
        </p:nvSpPr>
        <p:spPr/>
        <p:txBody>
          <a:bodyPr/>
          <a:lstStyle/>
          <a:p>
            <a:fld id="{96F5C231-AD7D-4603-B2D7-EC5E5C0D085B}" type="slidenum">
              <a:rPr lang="en-US" smtClean="0"/>
              <a:t>19</a:t>
            </a:fld>
            <a:endParaRPr lang="en-US" dirty="0"/>
          </a:p>
        </p:txBody>
      </p:sp>
      <p:sp>
        <p:nvSpPr>
          <p:cNvPr id="4" name="Content Placeholder 2">
            <a:extLst>
              <a:ext uri="{FF2B5EF4-FFF2-40B4-BE49-F238E27FC236}">
                <a16:creationId xmlns="" xmlns:a16="http://schemas.microsoft.com/office/drawing/2014/main" id="{39B05630-E5E4-46FF-AB40-4982FA829820}"/>
              </a:ext>
            </a:extLst>
          </p:cNvPr>
          <p:cNvSpPr txBox="1">
            <a:spLocks/>
          </p:cNvSpPr>
          <p:nvPr/>
        </p:nvSpPr>
        <p:spPr>
          <a:xfrm>
            <a:off x="413230" y="1825624"/>
            <a:ext cx="5438929"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When serving in a combat zone, tax exclusions mean that you will not owe any taxes upon your return.</a:t>
            </a:r>
          </a:p>
          <a:p>
            <a:pPr marL="514350" indent="-514350">
              <a:buFont typeface="+mj-lt"/>
              <a:buAutoNum type="alphaLcParenR"/>
            </a:pPr>
            <a:r>
              <a:rPr lang="en-US" dirty="0"/>
              <a:t>True</a:t>
            </a:r>
          </a:p>
          <a:p>
            <a:pPr marL="514350" indent="-514350">
              <a:buFont typeface="+mj-lt"/>
              <a:buAutoNum type="alphaLcParenR"/>
            </a:pPr>
            <a:r>
              <a:rPr lang="en-US" dirty="0"/>
              <a:t>False</a:t>
            </a:r>
          </a:p>
        </p:txBody>
      </p:sp>
      <p:sp>
        <p:nvSpPr>
          <p:cNvPr id="5" name="Slide Number Placeholder 5">
            <a:extLst>
              <a:ext uri="{FF2B5EF4-FFF2-40B4-BE49-F238E27FC236}">
                <a16:creationId xmlns="" xmlns:a16="http://schemas.microsoft.com/office/drawing/2014/main" id="{542581D9-75EA-47D2-99F6-71B6D89FB561}"/>
              </a:ext>
            </a:extLst>
          </p:cNvPr>
          <p:cNvSpPr txBox="1">
            <a:spLocks/>
          </p:cNvSpPr>
          <p:nvPr/>
        </p:nvSpPr>
        <p:spPr>
          <a:xfrm>
            <a:off x="8943391" y="6316846"/>
            <a:ext cx="285456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F5C231-AD7D-4603-B2D7-EC5E5C0D085B}" type="slidenum">
              <a:rPr lang="en-US" smtClean="0"/>
              <a:pPr/>
              <a:t>19</a:t>
            </a:fld>
            <a:endParaRPr lang="en-US" dirty="0"/>
          </a:p>
        </p:txBody>
      </p:sp>
      <p:pic>
        <p:nvPicPr>
          <p:cNvPr id="6" name="Content Placeholder 12">
            <a:extLst>
              <a:ext uri="{FF2B5EF4-FFF2-40B4-BE49-F238E27FC236}">
                <a16:creationId xmlns="" xmlns:a16="http://schemas.microsoft.com/office/drawing/2014/main" id="{9BA92CB0-47A3-4998-957F-636ED1ABCE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172200" y="2055315"/>
            <a:ext cx="5181600" cy="3891957"/>
          </a:xfrm>
          <a:prstGeom prst="rect">
            <a:avLst/>
          </a:prstGeom>
        </p:spPr>
      </p:pic>
    </p:spTree>
    <p:extLst>
      <p:ext uri="{BB962C8B-B14F-4D97-AF65-F5344CB8AC3E}">
        <p14:creationId xmlns:p14="http://schemas.microsoft.com/office/powerpoint/2010/main" val="13261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63C07-9EF3-4633-8550-FB80517C686F}"/>
              </a:ext>
            </a:extLst>
          </p:cNvPr>
          <p:cNvSpPr>
            <a:spLocks noGrp="1"/>
          </p:cNvSpPr>
          <p:nvPr>
            <p:ph type="title"/>
          </p:nvPr>
        </p:nvSpPr>
        <p:spPr/>
        <p:txBody>
          <a:bodyPr/>
          <a:lstStyle/>
          <a:p>
            <a:r>
              <a:rPr lang="en-US" dirty="0"/>
              <a:t>Lesson Objectives</a:t>
            </a:r>
          </a:p>
        </p:txBody>
      </p:sp>
      <p:sp>
        <p:nvSpPr>
          <p:cNvPr id="3" name="Content Placeholder 2">
            <a:extLst>
              <a:ext uri="{FF2B5EF4-FFF2-40B4-BE49-F238E27FC236}">
                <a16:creationId xmlns="" xmlns:a16="http://schemas.microsoft.com/office/drawing/2014/main" id="{F67A9AA6-8E20-40DF-AF03-4CA7E91711CC}"/>
              </a:ext>
            </a:extLst>
          </p:cNvPr>
          <p:cNvSpPr>
            <a:spLocks noGrp="1"/>
          </p:cNvSpPr>
          <p:nvPr>
            <p:ph sz="half" idx="1"/>
          </p:nvPr>
        </p:nvSpPr>
        <p:spPr>
          <a:xfrm>
            <a:off x="413229" y="1822450"/>
            <a:ext cx="7695347" cy="4351338"/>
          </a:xfrm>
        </p:spPr>
        <p:txBody>
          <a:bodyPr>
            <a:normAutofit fontScale="92500"/>
          </a:bodyPr>
          <a:lstStyle/>
          <a:p>
            <a:r>
              <a:rPr lang="en-US" dirty="0"/>
              <a:t>Use effective communication skills when discussing finances with family members</a:t>
            </a:r>
          </a:p>
          <a:p>
            <a:r>
              <a:rPr lang="en-US" dirty="0"/>
              <a:t>Identify key documents and accounts to review upon your return</a:t>
            </a:r>
          </a:p>
          <a:p>
            <a:r>
              <a:rPr lang="en-US" dirty="0"/>
              <a:t>Compare your post-deployment finances to your pre-deployment finances</a:t>
            </a:r>
          </a:p>
          <a:p>
            <a:r>
              <a:rPr lang="en-US" dirty="0"/>
              <a:t>Explain the process for transfer of your SDP deposit</a:t>
            </a:r>
          </a:p>
          <a:p>
            <a:r>
              <a:rPr lang="en-US" dirty="0"/>
              <a:t>Describe the different types of excluded pay</a:t>
            </a:r>
          </a:p>
          <a:p>
            <a:r>
              <a:rPr lang="en-US" dirty="0"/>
              <a:t>Explain income tax extensions for which you may be eligible</a:t>
            </a:r>
          </a:p>
          <a:p>
            <a:endParaRPr lang="en-US" dirty="0"/>
          </a:p>
          <a:p>
            <a:pPr lvl="0"/>
            <a:endParaRPr lang="en-US" dirty="0"/>
          </a:p>
          <a:p>
            <a:endParaRPr lang="en-US" dirty="0"/>
          </a:p>
          <a:p>
            <a:endParaRPr lang="en-US" dirty="0"/>
          </a:p>
        </p:txBody>
      </p:sp>
      <p:sp>
        <p:nvSpPr>
          <p:cNvPr id="6" name="Slide Number Placeholder 5">
            <a:extLst>
              <a:ext uri="{FF2B5EF4-FFF2-40B4-BE49-F238E27FC236}">
                <a16:creationId xmlns="" xmlns:a16="http://schemas.microsoft.com/office/drawing/2014/main" id="{D623B466-2817-49ED-8C5F-6546AFB75D22}"/>
              </a:ext>
            </a:extLst>
          </p:cNvPr>
          <p:cNvSpPr>
            <a:spLocks noGrp="1"/>
          </p:cNvSpPr>
          <p:nvPr>
            <p:ph type="sldNum" sz="quarter" idx="12"/>
          </p:nvPr>
        </p:nvSpPr>
        <p:spPr/>
        <p:txBody>
          <a:bodyPr/>
          <a:lstStyle/>
          <a:p>
            <a:fld id="{96F5C231-AD7D-4603-B2D7-EC5E5C0D085B}" type="slidenum">
              <a:rPr lang="en-US" smtClean="0"/>
              <a:t>2</a:t>
            </a:fld>
            <a:endParaRPr lang="en-US" dirty="0"/>
          </a:p>
        </p:txBody>
      </p:sp>
      <p:pic>
        <p:nvPicPr>
          <p:cNvPr id="9" name="Content Placeholder 8">
            <a:extLst>
              <a:ext uri="{FF2B5EF4-FFF2-40B4-BE49-F238E27FC236}">
                <a16:creationId xmlns="" xmlns:a16="http://schemas.microsoft.com/office/drawing/2014/main" id="{18238EA4-C89D-4274-ABD8-C7DCFAF7C90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111732" y="1833846"/>
            <a:ext cx="3686227" cy="4351338"/>
          </a:xfrm>
        </p:spPr>
      </p:pic>
    </p:spTree>
    <p:extLst>
      <p:ext uri="{BB962C8B-B14F-4D97-AF65-F5344CB8AC3E}">
        <p14:creationId xmlns:p14="http://schemas.microsoft.com/office/powerpoint/2010/main" val="36611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163C07-9EF3-4633-8550-FB80517C686F}"/>
              </a:ext>
            </a:extLst>
          </p:cNvPr>
          <p:cNvSpPr>
            <a:spLocks noGrp="1"/>
          </p:cNvSpPr>
          <p:nvPr>
            <p:ph type="title"/>
          </p:nvPr>
        </p:nvSpPr>
        <p:spPr/>
        <p:txBody>
          <a:bodyPr/>
          <a:lstStyle/>
          <a:p>
            <a:r>
              <a:rPr lang="en-US" dirty="0"/>
              <a:t>Lesson Summary</a:t>
            </a:r>
          </a:p>
        </p:txBody>
      </p:sp>
      <p:sp>
        <p:nvSpPr>
          <p:cNvPr id="3" name="Content Placeholder 2">
            <a:extLst>
              <a:ext uri="{FF2B5EF4-FFF2-40B4-BE49-F238E27FC236}">
                <a16:creationId xmlns="" xmlns:a16="http://schemas.microsoft.com/office/drawing/2014/main" id="{F67A9AA6-8E20-40DF-AF03-4CA7E91711CC}"/>
              </a:ext>
            </a:extLst>
          </p:cNvPr>
          <p:cNvSpPr>
            <a:spLocks noGrp="1"/>
          </p:cNvSpPr>
          <p:nvPr>
            <p:ph sz="half" idx="1"/>
          </p:nvPr>
        </p:nvSpPr>
        <p:spPr>
          <a:xfrm>
            <a:off x="413229" y="1822450"/>
            <a:ext cx="7695347" cy="4351338"/>
          </a:xfrm>
        </p:spPr>
        <p:txBody>
          <a:bodyPr>
            <a:normAutofit fontScale="92500"/>
          </a:bodyPr>
          <a:lstStyle/>
          <a:p>
            <a:pPr lvl="0"/>
            <a:r>
              <a:rPr lang="en-US" dirty="0"/>
              <a:t>Use effective communication skills when discussing finances with family members</a:t>
            </a:r>
          </a:p>
          <a:p>
            <a:pPr lvl="0"/>
            <a:r>
              <a:rPr lang="en-US" dirty="0"/>
              <a:t>Identify key documents and accounts to review upon your return</a:t>
            </a:r>
          </a:p>
          <a:p>
            <a:pPr lvl="0"/>
            <a:r>
              <a:rPr lang="en-US" dirty="0"/>
              <a:t>Compare your post-deployment finances to your pre-deployment finances</a:t>
            </a:r>
          </a:p>
          <a:p>
            <a:pPr lvl="0"/>
            <a:r>
              <a:rPr lang="en-US" dirty="0"/>
              <a:t>Explain the process for transfer of your SDP deposit</a:t>
            </a:r>
          </a:p>
          <a:p>
            <a:pPr lvl="0"/>
            <a:r>
              <a:rPr lang="en-US" dirty="0"/>
              <a:t>Describe the different types of excluded pay</a:t>
            </a:r>
          </a:p>
          <a:p>
            <a:pPr lvl="0"/>
            <a:r>
              <a:rPr lang="en-US" dirty="0"/>
              <a:t>Explain income tax extensions for which you may be eligible</a:t>
            </a:r>
          </a:p>
          <a:p>
            <a:endParaRPr lang="en-US" dirty="0"/>
          </a:p>
          <a:p>
            <a:pPr lvl="0"/>
            <a:endParaRPr lang="en-US" dirty="0"/>
          </a:p>
          <a:p>
            <a:endParaRPr lang="en-US" dirty="0"/>
          </a:p>
          <a:p>
            <a:endParaRPr lang="en-US" dirty="0"/>
          </a:p>
        </p:txBody>
      </p:sp>
      <p:sp>
        <p:nvSpPr>
          <p:cNvPr id="6" name="Slide Number Placeholder 5">
            <a:extLst>
              <a:ext uri="{FF2B5EF4-FFF2-40B4-BE49-F238E27FC236}">
                <a16:creationId xmlns="" xmlns:a16="http://schemas.microsoft.com/office/drawing/2014/main" id="{D623B466-2817-49ED-8C5F-6546AFB75D22}"/>
              </a:ext>
            </a:extLst>
          </p:cNvPr>
          <p:cNvSpPr>
            <a:spLocks noGrp="1"/>
          </p:cNvSpPr>
          <p:nvPr>
            <p:ph type="sldNum" sz="quarter" idx="12"/>
          </p:nvPr>
        </p:nvSpPr>
        <p:spPr/>
        <p:txBody>
          <a:bodyPr/>
          <a:lstStyle/>
          <a:p>
            <a:fld id="{96F5C231-AD7D-4603-B2D7-EC5E5C0D085B}" type="slidenum">
              <a:rPr lang="en-US" smtClean="0"/>
              <a:t>20</a:t>
            </a:fld>
            <a:endParaRPr lang="en-US" dirty="0"/>
          </a:p>
        </p:txBody>
      </p:sp>
      <p:pic>
        <p:nvPicPr>
          <p:cNvPr id="9" name="Content Placeholder 8">
            <a:extLst>
              <a:ext uri="{FF2B5EF4-FFF2-40B4-BE49-F238E27FC236}">
                <a16:creationId xmlns="" xmlns:a16="http://schemas.microsoft.com/office/drawing/2014/main" id="{18238EA4-C89D-4274-ABD8-C7DCFAF7C90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111732" y="1833846"/>
            <a:ext cx="3686227" cy="4351338"/>
          </a:xfrm>
        </p:spPr>
      </p:pic>
    </p:spTree>
    <p:extLst>
      <p:ext uri="{BB962C8B-B14F-4D97-AF65-F5344CB8AC3E}">
        <p14:creationId xmlns:p14="http://schemas.microsoft.com/office/powerpoint/2010/main" val="217111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574E0D-724E-435F-AB6A-CF84938A72E9}"/>
              </a:ext>
            </a:extLst>
          </p:cNvPr>
          <p:cNvSpPr>
            <a:spLocks noGrp="1"/>
          </p:cNvSpPr>
          <p:nvPr>
            <p:ph type="title"/>
          </p:nvPr>
        </p:nvSpPr>
        <p:spPr/>
        <p:txBody>
          <a:bodyPr/>
          <a:lstStyle/>
          <a:p>
            <a:r>
              <a:rPr lang="en-US" dirty="0"/>
              <a:t>Return and Reintegration into Family Finances</a:t>
            </a:r>
          </a:p>
        </p:txBody>
      </p:sp>
      <p:sp>
        <p:nvSpPr>
          <p:cNvPr id="3" name="Content Placeholder 2">
            <a:extLst>
              <a:ext uri="{FF2B5EF4-FFF2-40B4-BE49-F238E27FC236}">
                <a16:creationId xmlns="" xmlns:a16="http://schemas.microsoft.com/office/drawing/2014/main" id="{598C910F-E68B-4526-854A-7CE42C5E17F5}"/>
              </a:ext>
            </a:extLst>
          </p:cNvPr>
          <p:cNvSpPr>
            <a:spLocks noGrp="1"/>
          </p:cNvSpPr>
          <p:nvPr>
            <p:ph idx="1"/>
          </p:nvPr>
        </p:nvSpPr>
        <p:spPr>
          <a:xfrm>
            <a:off x="3289300" y="1825625"/>
            <a:ext cx="8508666" cy="4351338"/>
          </a:xfrm>
        </p:spPr>
        <p:txBody>
          <a:bodyPr/>
          <a:lstStyle/>
          <a:p>
            <a:r>
              <a:rPr lang="en-US" dirty="0"/>
              <a:t>Gradually reintegrate yourself back into the family financial routine</a:t>
            </a:r>
          </a:p>
          <a:p>
            <a:r>
              <a:rPr lang="en-US" dirty="0"/>
              <a:t>Discuss and determine the division of financial responsibilities; work as a team</a:t>
            </a:r>
          </a:p>
          <a:p>
            <a:r>
              <a:rPr lang="en-US" dirty="0"/>
              <a:t>Take advantage of financial assistance through your installation or Military OneSource to clarify your financial goals </a:t>
            </a:r>
          </a:p>
          <a:p>
            <a:endParaRPr lang="en-US" dirty="0"/>
          </a:p>
        </p:txBody>
      </p:sp>
      <p:sp>
        <p:nvSpPr>
          <p:cNvPr id="4" name="Slide Number Placeholder 3">
            <a:extLst>
              <a:ext uri="{FF2B5EF4-FFF2-40B4-BE49-F238E27FC236}">
                <a16:creationId xmlns="" xmlns:a16="http://schemas.microsoft.com/office/drawing/2014/main" id="{5E62862F-A166-4366-B6C3-8C6719FE970F}"/>
              </a:ext>
            </a:extLst>
          </p:cNvPr>
          <p:cNvSpPr>
            <a:spLocks noGrp="1"/>
          </p:cNvSpPr>
          <p:nvPr>
            <p:ph type="sldNum" sz="quarter" idx="12"/>
          </p:nvPr>
        </p:nvSpPr>
        <p:spPr/>
        <p:txBody>
          <a:bodyPr/>
          <a:lstStyle/>
          <a:p>
            <a:fld id="{96F5C231-AD7D-4603-B2D7-EC5E5C0D085B}" type="slidenum">
              <a:rPr lang="en-US" smtClean="0"/>
              <a:t>3</a:t>
            </a:fld>
            <a:endParaRPr lang="en-US" dirty="0"/>
          </a:p>
        </p:txBody>
      </p:sp>
      <p:pic>
        <p:nvPicPr>
          <p:cNvPr id="5" name="Picture 4" descr="SLD 04_ DSC_0187.jpg">
            <a:extLst>
              <a:ext uri="{FF2B5EF4-FFF2-40B4-BE49-F238E27FC236}">
                <a16:creationId xmlns="" xmlns:a16="http://schemas.microsoft.com/office/drawing/2014/main" id="{7A2B3B33-FD84-46EB-8EEC-B00A1D5F3FFF}"/>
              </a:ext>
            </a:extLst>
          </p:cNvPr>
          <p:cNvPicPr>
            <a:picLocks noChangeAspect="1"/>
          </p:cNvPicPr>
          <p:nvPr/>
        </p:nvPicPr>
        <p:blipFill>
          <a:blip r:embed="rId3"/>
          <a:srcRect l="6038" r="12074"/>
          <a:stretch>
            <a:fillRect/>
          </a:stretch>
        </p:blipFill>
        <p:spPr bwMode="auto">
          <a:xfrm>
            <a:off x="630238" y="1825625"/>
            <a:ext cx="2146300" cy="3956050"/>
          </a:xfrm>
          <a:prstGeom prst="rect">
            <a:avLst/>
          </a:prstGeom>
          <a:noFill/>
          <a:ln w="9525">
            <a:solidFill>
              <a:schemeClr val="bg1"/>
            </a:solidFill>
            <a:miter lim="800000"/>
            <a:headEnd/>
            <a:tailEnd/>
          </a:ln>
          <a:effectLst>
            <a:outerShdw dist="38100" dir="2700000" rotWithShape="0">
              <a:srgbClr val="808080">
                <a:alpha val="42998"/>
              </a:srgbClr>
            </a:outerShdw>
            <a:softEdge rad="101600"/>
          </a:effectLst>
        </p:spPr>
      </p:pic>
    </p:spTree>
    <p:extLst>
      <p:ext uri="{BB962C8B-B14F-4D97-AF65-F5344CB8AC3E}">
        <p14:creationId xmlns:p14="http://schemas.microsoft.com/office/powerpoint/2010/main" val="67946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0D89D8-9B5B-42F0-A710-26938D13B274}"/>
              </a:ext>
            </a:extLst>
          </p:cNvPr>
          <p:cNvSpPr>
            <a:spLocks noGrp="1"/>
          </p:cNvSpPr>
          <p:nvPr>
            <p:ph type="title"/>
          </p:nvPr>
        </p:nvSpPr>
        <p:spPr/>
        <p:txBody>
          <a:bodyPr/>
          <a:lstStyle/>
          <a:p>
            <a:r>
              <a:rPr lang="en-US" dirty="0"/>
              <a:t>Reviewing and Updating Your Finances</a:t>
            </a:r>
          </a:p>
        </p:txBody>
      </p:sp>
      <p:sp>
        <p:nvSpPr>
          <p:cNvPr id="3" name="Content Placeholder 2">
            <a:extLst>
              <a:ext uri="{FF2B5EF4-FFF2-40B4-BE49-F238E27FC236}">
                <a16:creationId xmlns="" xmlns:a16="http://schemas.microsoft.com/office/drawing/2014/main" id="{72B0399B-AC81-423D-8E9C-0E53100FA04E}"/>
              </a:ext>
            </a:extLst>
          </p:cNvPr>
          <p:cNvSpPr>
            <a:spLocks noGrp="1"/>
          </p:cNvSpPr>
          <p:nvPr>
            <p:ph idx="1"/>
          </p:nvPr>
        </p:nvSpPr>
        <p:spPr>
          <a:xfrm>
            <a:off x="413237" y="1825625"/>
            <a:ext cx="8832363" cy="4351338"/>
          </a:xfrm>
        </p:spPr>
        <p:txBody>
          <a:bodyPr>
            <a:normAutofit lnSpcReduction="10000"/>
          </a:bodyPr>
          <a:lstStyle/>
          <a:p>
            <a:r>
              <a:rPr lang="en-US" dirty="0"/>
              <a:t>Review and re-establish your budget</a:t>
            </a:r>
          </a:p>
          <a:p>
            <a:pPr lvl="1"/>
            <a:r>
              <a:rPr lang="en-US" dirty="0"/>
              <a:t>Make adjustments in income amounts, increases in expenses, and your current financial situation</a:t>
            </a:r>
          </a:p>
          <a:p>
            <a:r>
              <a:rPr lang="en-US" dirty="0"/>
              <a:t>Update your financial plan</a:t>
            </a:r>
          </a:p>
          <a:p>
            <a:pPr lvl="1"/>
            <a:r>
              <a:rPr lang="en-US" dirty="0"/>
              <a:t>Review and make adjustments to goals; add new goals </a:t>
            </a:r>
            <a:br>
              <a:rPr lang="en-US" dirty="0"/>
            </a:br>
            <a:r>
              <a:rPr lang="en-US" dirty="0"/>
              <a:t>and objectives</a:t>
            </a:r>
          </a:p>
          <a:p>
            <a:r>
              <a:rPr lang="en-US" dirty="0"/>
              <a:t>Review and/or re-start insurance policies</a:t>
            </a:r>
          </a:p>
          <a:p>
            <a:pPr lvl="1"/>
            <a:r>
              <a:rPr lang="en-US" dirty="0"/>
              <a:t>Re-establish appropriate levels of coverage; shop around for the best value</a:t>
            </a:r>
          </a:p>
          <a:p>
            <a:r>
              <a:rPr lang="en-US" dirty="0"/>
              <a:t>Postpone major purchases</a:t>
            </a:r>
          </a:p>
          <a:p>
            <a:pPr lvl="1"/>
            <a:r>
              <a:rPr lang="en-US" dirty="0"/>
              <a:t>Wait until you have a handle on your finances</a:t>
            </a:r>
          </a:p>
          <a:p>
            <a:endParaRPr lang="en-US" dirty="0"/>
          </a:p>
        </p:txBody>
      </p:sp>
      <p:sp>
        <p:nvSpPr>
          <p:cNvPr id="4" name="Slide Number Placeholder 3">
            <a:extLst>
              <a:ext uri="{FF2B5EF4-FFF2-40B4-BE49-F238E27FC236}">
                <a16:creationId xmlns="" xmlns:a16="http://schemas.microsoft.com/office/drawing/2014/main" id="{A2D1EA7B-67F8-4957-B636-F8FC8B05F537}"/>
              </a:ext>
            </a:extLst>
          </p:cNvPr>
          <p:cNvSpPr>
            <a:spLocks noGrp="1"/>
          </p:cNvSpPr>
          <p:nvPr>
            <p:ph type="sldNum" sz="quarter" idx="12"/>
          </p:nvPr>
        </p:nvSpPr>
        <p:spPr/>
        <p:txBody>
          <a:bodyPr/>
          <a:lstStyle/>
          <a:p>
            <a:fld id="{96F5C231-AD7D-4603-B2D7-EC5E5C0D085B}" type="slidenum">
              <a:rPr lang="en-US" smtClean="0"/>
              <a:t>4</a:t>
            </a:fld>
            <a:endParaRPr lang="en-US" dirty="0"/>
          </a:p>
        </p:txBody>
      </p:sp>
      <p:pic>
        <p:nvPicPr>
          <p:cNvPr id="5" name="Picture 4">
            <a:extLst>
              <a:ext uri="{FF2B5EF4-FFF2-40B4-BE49-F238E27FC236}">
                <a16:creationId xmlns="" xmlns:a16="http://schemas.microsoft.com/office/drawing/2014/main" id="{9BD5C759-E4C5-4D86-99B5-E45BF5390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27" y="1701035"/>
            <a:ext cx="2046633" cy="4615811"/>
          </a:xfrm>
          <a:prstGeom prst="rect">
            <a:avLst/>
          </a:prstGeom>
          <a:effectLst>
            <a:softEdge rad="63500"/>
          </a:effectLst>
        </p:spPr>
      </p:pic>
    </p:spTree>
    <p:extLst>
      <p:ext uri="{BB962C8B-B14F-4D97-AF65-F5344CB8AC3E}">
        <p14:creationId xmlns:p14="http://schemas.microsoft.com/office/powerpoint/2010/main" val="34329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D048EA-906F-445F-9F56-D38852EC088E}"/>
              </a:ext>
            </a:extLst>
          </p:cNvPr>
          <p:cNvSpPr>
            <a:spLocks noGrp="1"/>
          </p:cNvSpPr>
          <p:nvPr>
            <p:ph type="title"/>
          </p:nvPr>
        </p:nvSpPr>
        <p:spPr/>
        <p:txBody>
          <a:bodyPr/>
          <a:lstStyle/>
          <a:p>
            <a:r>
              <a:rPr lang="en-US" dirty="0"/>
              <a:t>Key Documents to Review</a:t>
            </a:r>
          </a:p>
        </p:txBody>
      </p:sp>
      <p:sp>
        <p:nvSpPr>
          <p:cNvPr id="4" name="Slide Number Placeholder 3">
            <a:extLst>
              <a:ext uri="{FF2B5EF4-FFF2-40B4-BE49-F238E27FC236}">
                <a16:creationId xmlns="" xmlns:a16="http://schemas.microsoft.com/office/drawing/2014/main" id="{C2BB034F-25C3-4FF2-97AF-81A863F19AA7}"/>
              </a:ext>
            </a:extLst>
          </p:cNvPr>
          <p:cNvSpPr>
            <a:spLocks noGrp="1"/>
          </p:cNvSpPr>
          <p:nvPr>
            <p:ph type="sldNum" sz="quarter" idx="12"/>
          </p:nvPr>
        </p:nvSpPr>
        <p:spPr/>
        <p:txBody>
          <a:bodyPr/>
          <a:lstStyle/>
          <a:p>
            <a:fld id="{96F5C231-AD7D-4603-B2D7-EC5E5C0D085B}" type="slidenum">
              <a:rPr lang="en-US" smtClean="0"/>
              <a:t>5</a:t>
            </a:fld>
            <a:endParaRPr lang="en-US" dirty="0"/>
          </a:p>
        </p:txBody>
      </p:sp>
      <p:graphicFrame>
        <p:nvGraphicFramePr>
          <p:cNvPr id="5" name="Content Placeholder 5">
            <a:extLst>
              <a:ext uri="{FF2B5EF4-FFF2-40B4-BE49-F238E27FC236}">
                <a16:creationId xmlns="" xmlns:a16="http://schemas.microsoft.com/office/drawing/2014/main" id="{4CB72E00-BE6C-4756-9505-495A0D254841}"/>
              </a:ext>
            </a:extLst>
          </p:cNvPr>
          <p:cNvGraphicFramePr>
            <a:graphicFrameLocks/>
          </p:cNvGraphicFramePr>
          <p:nvPr>
            <p:extLst>
              <p:ext uri="{D42A27DB-BD31-4B8C-83A1-F6EECF244321}">
                <p14:modId xmlns:p14="http://schemas.microsoft.com/office/powerpoint/2010/main" val="2162055224"/>
              </p:ext>
            </p:extLst>
          </p:nvPr>
        </p:nvGraphicFramePr>
        <p:xfrm>
          <a:off x="1778000" y="1825625"/>
          <a:ext cx="7924800" cy="3995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482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6F120AD-5D54-4DC0-AF16-939984A62E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D03A96F-6960-4748-B28A-5E4B0B929D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F3971C-6294-4CFD-851E-DEB04656041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100B70A-8C5D-45B8-9C5B-34A98B05214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F1F22EAB-8202-446D-AE15-5D50CF5DEC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B7FB38-9E27-4E40-A716-58CC72F81B52}"/>
              </a:ext>
            </a:extLst>
          </p:cNvPr>
          <p:cNvSpPr>
            <a:spLocks noGrp="1"/>
          </p:cNvSpPr>
          <p:nvPr>
            <p:ph type="title"/>
          </p:nvPr>
        </p:nvSpPr>
        <p:spPr/>
        <p:txBody>
          <a:bodyPr/>
          <a:lstStyle/>
          <a:p>
            <a:r>
              <a:rPr lang="en-US" dirty="0"/>
              <a:t>Key Accounts to Review</a:t>
            </a:r>
          </a:p>
        </p:txBody>
      </p:sp>
      <p:sp>
        <p:nvSpPr>
          <p:cNvPr id="3" name="Content Placeholder 2">
            <a:extLst>
              <a:ext uri="{FF2B5EF4-FFF2-40B4-BE49-F238E27FC236}">
                <a16:creationId xmlns="" xmlns:a16="http://schemas.microsoft.com/office/drawing/2014/main" id="{57A014D7-73CF-4638-B0D6-ACEC347C1603}"/>
              </a:ext>
            </a:extLst>
          </p:cNvPr>
          <p:cNvSpPr>
            <a:spLocks noGrp="1"/>
          </p:cNvSpPr>
          <p:nvPr>
            <p:ph idx="1"/>
          </p:nvPr>
        </p:nvSpPr>
        <p:spPr>
          <a:xfrm>
            <a:off x="413238" y="1825625"/>
            <a:ext cx="8703054" cy="4351338"/>
          </a:xfrm>
        </p:spPr>
        <p:txBody>
          <a:bodyPr/>
          <a:lstStyle/>
          <a:p>
            <a:r>
              <a:rPr lang="en-US" dirty="0"/>
              <a:t>Military pay account</a:t>
            </a:r>
          </a:p>
          <a:p>
            <a:pPr lvl="1"/>
            <a:r>
              <a:rPr lang="en-US" dirty="0"/>
              <a:t>Examine your LES</a:t>
            </a:r>
          </a:p>
          <a:p>
            <a:pPr lvl="1"/>
            <a:r>
              <a:rPr lang="en-US" dirty="0"/>
              <a:t>Review and adjust allotments</a:t>
            </a:r>
          </a:p>
          <a:p>
            <a:pPr lvl="1"/>
            <a:r>
              <a:rPr lang="en-US" dirty="0"/>
              <a:t>Check for pay due or overpayments</a:t>
            </a:r>
          </a:p>
          <a:p>
            <a:r>
              <a:rPr lang="en-US" dirty="0"/>
              <a:t>Bank and investment accounts</a:t>
            </a:r>
          </a:p>
          <a:p>
            <a:pPr lvl="1"/>
            <a:r>
              <a:rPr lang="en-US" dirty="0"/>
              <a:t>Review history of transactions</a:t>
            </a:r>
          </a:p>
          <a:p>
            <a:pPr lvl="1"/>
            <a:r>
              <a:rPr lang="en-US" dirty="0"/>
              <a:t>Contact financial institutions immediately to report questionable transactions</a:t>
            </a:r>
          </a:p>
          <a:p>
            <a:endParaRPr lang="en-US" dirty="0"/>
          </a:p>
        </p:txBody>
      </p:sp>
      <p:sp>
        <p:nvSpPr>
          <p:cNvPr id="4" name="Slide Number Placeholder 3">
            <a:extLst>
              <a:ext uri="{FF2B5EF4-FFF2-40B4-BE49-F238E27FC236}">
                <a16:creationId xmlns="" xmlns:a16="http://schemas.microsoft.com/office/drawing/2014/main" id="{EF0BEE50-1E86-4554-80DA-0051FEAA9C1D}"/>
              </a:ext>
            </a:extLst>
          </p:cNvPr>
          <p:cNvSpPr>
            <a:spLocks noGrp="1"/>
          </p:cNvSpPr>
          <p:nvPr>
            <p:ph type="sldNum" sz="quarter" idx="12"/>
          </p:nvPr>
        </p:nvSpPr>
        <p:spPr/>
        <p:txBody>
          <a:bodyPr/>
          <a:lstStyle/>
          <a:p>
            <a:fld id="{96F5C231-AD7D-4603-B2D7-EC5E5C0D085B}" type="slidenum">
              <a:rPr lang="en-US" smtClean="0"/>
              <a:t>6</a:t>
            </a:fld>
            <a:endParaRPr lang="en-US" dirty="0"/>
          </a:p>
        </p:txBody>
      </p:sp>
      <p:pic>
        <p:nvPicPr>
          <p:cNvPr id="6" name="Picture 5">
            <a:extLst>
              <a:ext uri="{FF2B5EF4-FFF2-40B4-BE49-F238E27FC236}">
                <a16:creationId xmlns="" xmlns:a16="http://schemas.microsoft.com/office/drawing/2014/main" id="{18956FBC-A2E8-48A7-86AF-58A8BF017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660" y="1697221"/>
            <a:ext cx="2638425" cy="4619625"/>
          </a:xfrm>
          <a:prstGeom prst="rect">
            <a:avLst/>
          </a:prstGeom>
          <a:effectLst>
            <a:softEdge rad="76200"/>
          </a:effectLst>
        </p:spPr>
      </p:pic>
    </p:spTree>
    <p:extLst>
      <p:ext uri="{BB962C8B-B14F-4D97-AF65-F5344CB8AC3E}">
        <p14:creationId xmlns:p14="http://schemas.microsoft.com/office/powerpoint/2010/main" val="162860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9018CE-172D-4B7B-BFCB-2BBDAA5720C4}"/>
              </a:ext>
            </a:extLst>
          </p:cNvPr>
          <p:cNvSpPr>
            <a:spLocks noGrp="1"/>
          </p:cNvSpPr>
          <p:nvPr>
            <p:ph type="title"/>
          </p:nvPr>
        </p:nvSpPr>
        <p:spPr/>
        <p:txBody>
          <a:bodyPr/>
          <a:lstStyle/>
          <a:p>
            <a:r>
              <a:rPr lang="en-US" dirty="0"/>
              <a:t>Savings Deposit Program (SDP) Withdrawal</a:t>
            </a:r>
          </a:p>
        </p:txBody>
      </p:sp>
      <p:sp>
        <p:nvSpPr>
          <p:cNvPr id="3" name="Content Placeholder 2">
            <a:extLst>
              <a:ext uri="{FF2B5EF4-FFF2-40B4-BE49-F238E27FC236}">
                <a16:creationId xmlns="" xmlns:a16="http://schemas.microsoft.com/office/drawing/2014/main" id="{74AE999D-43E9-4C38-B70F-302BEDEFC287}"/>
              </a:ext>
            </a:extLst>
          </p:cNvPr>
          <p:cNvSpPr>
            <a:spLocks noGrp="1"/>
          </p:cNvSpPr>
          <p:nvPr>
            <p:ph idx="1"/>
          </p:nvPr>
        </p:nvSpPr>
        <p:spPr>
          <a:xfrm>
            <a:off x="4002374" y="1723515"/>
            <a:ext cx="7656509" cy="4351338"/>
          </a:xfrm>
        </p:spPr>
        <p:txBody>
          <a:bodyPr/>
          <a:lstStyle/>
          <a:p>
            <a:r>
              <a:rPr lang="en-US" dirty="0"/>
              <a:t>Your money will continue to draw interest for 90 days once you have returned home or to your permanent duty station</a:t>
            </a:r>
          </a:p>
          <a:p>
            <a:r>
              <a:rPr lang="en-US" dirty="0"/>
              <a:t>Your account will be closed, and all funds will be returned to you via direct deposit 120 days after leaving the combat zone</a:t>
            </a:r>
          </a:p>
          <a:p>
            <a:r>
              <a:rPr lang="en-US" dirty="0"/>
              <a:t>You may request withdrawal prior to that date</a:t>
            </a:r>
          </a:p>
        </p:txBody>
      </p:sp>
      <p:sp>
        <p:nvSpPr>
          <p:cNvPr id="4" name="Slide Number Placeholder 3">
            <a:extLst>
              <a:ext uri="{FF2B5EF4-FFF2-40B4-BE49-F238E27FC236}">
                <a16:creationId xmlns="" xmlns:a16="http://schemas.microsoft.com/office/drawing/2014/main" id="{59DEE476-8C61-4717-917B-BC24C5CD9599}"/>
              </a:ext>
            </a:extLst>
          </p:cNvPr>
          <p:cNvSpPr>
            <a:spLocks noGrp="1"/>
          </p:cNvSpPr>
          <p:nvPr>
            <p:ph type="sldNum" sz="quarter" idx="12"/>
          </p:nvPr>
        </p:nvSpPr>
        <p:spPr/>
        <p:txBody>
          <a:bodyPr/>
          <a:lstStyle/>
          <a:p>
            <a:fld id="{96F5C231-AD7D-4603-B2D7-EC5E5C0D085B}" type="slidenum">
              <a:rPr lang="en-US" smtClean="0"/>
              <a:t>7</a:t>
            </a:fld>
            <a:endParaRPr lang="en-US" dirty="0"/>
          </a:p>
        </p:txBody>
      </p:sp>
      <p:pic>
        <p:nvPicPr>
          <p:cNvPr id="9" name="Picture 8" descr="A picture containing person, man, wall, outdoor&#10;&#10;Description automatically generated">
            <a:extLst>
              <a:ext uri="{FF2B5EF4-FFF2-40B4-BE49-F238E27FC236}">
                <a16:creationId xmlns="" xmlns:a16="http://schemas.microsoft.com/office/drawing/2014/main" id="{CBFB474A-4CE2-409E-8E10-0CF6A068F6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475" r="6189"/>
          <a:stretch/>
        </p:blipFill>
        <p:spPr>
          <a:xfrm>
            <a:off x="650945" y="1723515"/>
            <a:ext cx="3157523" cy="3751377"/>
          </a:xfrm>
          <a:prstGeom prst="rect">
            <a:avLst/>
          </a:prstGeom>
          <a:effectLst>
            <a:softEdge rad="76200"/>
          </a:effectLst>
        </p:spPr>
      </p:pic>
    </p:spTree>
    <p:extLst>
      <p:ext uri="{BB962C8B-B14F-4D97-AF65-F5344CB8AC3E}">
        <p14:creationId xmlns:p14="http://schemas.microsoft.com/office/powerpoint/2010/main" val="26719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7C72C-95AE-4C86-AF1C-5D4A723D5A7F}"/>
              </a:ext>
            </a:extLst>
          </p:cNvPr>
          <p:cNvSpPr>
            <a:spLocks noGrp="1"/>
          </p:cNvSpPr>
          <p:nvPr>
            <p:ph type="title"/>
          </p:nvPr>
        </p:nvSpPr>
        <p:spPr/>
        <p:txBody>
          <a:bodyPr/>
          <a:lstStyle/>
          <a:p>
            <a:r>
              <a:rPr lang="en-US" dirty="0"/>
              <a:t>Managing an Increase in Savings</a:t>
            </a:r>
          </a:p>
        </p:txBody>
      </p:sp>
      <p:sp>
        <p:nvSpPr>
          <p:cNvPr id="3" name="Content Placeholder 2">
            <a:extLst>
              <a:ext uri="{FF2B5EF4-FFF2-40B4-BE49-F238E27FC236}">
                <a16:creationId xmlns="" xmlns:a16="http://schemas.microsoft.com/office/drawing/2014/main" id="{39DD67A9-238D-4A13-BFC5-569FB5B0DB6A}"/>
              </a:ext>
            </a:extLst>
          </p:cNvPr>
          <p:cNvSpPr>
            <a:spLocks noGrp="1"/>
          </p:cNvSpPr>
          <p:nvPr>
            <p:ph idx="1"/>
          </p:nvPr>
        </p:nvSpPr>
        <p:spPr>
          <a:xfrm>
            <a:off x="413238" y="1825625"/>
            <a:ext cx="8287418" cy="4351338"/>
          </a:xfrm>
        </p:spPr>
        <p:txBody>
          <a:bodyPr/>
          <a:lstStyle/>
          <a:p>
            <a:r>
              <a:rPr lang="en-US" dirty="0"/>
              <a:t>Avoid impulse buying or making large purchases </a:t>
            </a:r>
          </a:p>
          <a:p>
            <a:r>
              <a:rPr lang="en-US" dirty="0"/>
              <a:t>Identify specific financial goals and develop a financial plan</a:t>
            </a:r>
          </a:p>
          <a:p>
            <a:r>
              <a:rPr lang="en-US" dirty="0"/>
              <a:t>Seek professional financial assistance from your Installation’s:</a:t>
            </a:r>
          </a:p>
          <a:p>
            <a:pPr lvl="1"/>
            <a:r>
              <a:rPr lang="en-US" dirty="0"/>
              <a:t>Personal Financial Management (PFM) Specialist</a:t>
            </a:r>
          </a:p>
          <a:p>
            <a:pPr lvl="1"/>
            <a:r>
              <a:rPr lang="en-US" dirty="0"/>
              <a:t>Command Financial Specialist (CFS)</a:t>
            </a:r>
          </a:p>
        </p:txBody>
      </p:sp>
      <p:sp>
        <p:nvSpPr>
          <p:cNvPr id="4" name="Slide Number Placeholder 3">
            <a:extLst>
              <a:ext uri="{FF2B5EF4-FFF2-40B4-BE49-F238E27FC236}">
                <a16:creationId xmlns="" xmlns:a16="http://schemas.microsoft.com/office/drawing/2014/main" id="{F42808DF-2635-4F2E-B342-F7CD2BF87446}"/>
              </a:ext>
            </a:extLst>
          </p:cNvPr>
          <p:cNvSpPr>
            <a:spLocks noGrp="1"/>
          </p:cNvSpPr>
          <p:nvPr>
            <p:ph type="sldNum" sz="quarter" idx="12"/>
          </p:nvPr>
        </p:nvSpPr>
        <p:spPr/>
        <p:txBody>
          <a:bodyPr/>
          <a:lstStyle/>
          <a:p>
            <a:fld id="{96F5C231-AD7D-4603-B2D7-EC5E5C0D085B}" type="slidenum">
              <a:rPr lang="en-US" smtClean="0"/>
              <a:t>8</a:t>
            </a:fld>
            <a:endParaRPr lang="en-US" dirty="0"/>
          </a:p>
        </p:txBody>
      </p:sp>
      <p:pic>
        <p:nvPicPr>
          <p:cNvPr id="7" name="Picture 6">
            <a:extLst>
              <a:ext uri="{FF2B5EF4-FFF2-40B4-BE49-F238E27FC236}">
                <a16:creationId xmlns="" xmlns:a16="http://schemas.microsoft.com/office/drawing/2014/main" id="{48188538-5F10-4FD9-B246-96791F492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656" y="2766920"/>
            <a:ext cx="2391933" cy="4091080"/>
          </a:xfrm>
          <a:prstGeom prst="rect">
            <a:avLst/>
          </a:prstGeom>
        </p:spPr>
      </p:pic>
    </p:spTree>
    <p:extLst>
      <p:ext uri="{BB962C8B-B14F-4D97-AF65-F5344CB8AC3E}">
        <p14:creationId xmlns:p14="http://schemas.microsoft.com/office/powerpoint/2010/main" val="32090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951D3D-1D95-46F9-9F10-10F5A90C68B4}"/>
              </a:ext>
            </a:extLst>
          </p:cNvPr>
          <p:cNvSpPr>
            <a:spLocks noGrp="1"/>
          </p:cNvSpPr>
          <p:nvPr>
            <p:ph type="title"/>
          </p:nvPr>
        </p:nvSpPr>
        <p:spPr/>
        <p:txBody>
          <a:bodyPr/>
          <a:lstStyle/>
          <a:p>
            <a:r>
              <a:rPr lang="en-US" dirty="0"/>
              <a:t>Income Taxes</a:t>
            </a:r>
          </a:p>
        </p:txBody>
      </p:sp>
      <p:sp>
        <p:nvSpPr>
          <p:cNvPr id="3" name="Content Placeholder 2">
            <a:extLst>
              <a:ext uri="{FF2B5EF4-FFF2-40B4-BE49-F238E27FC236}">
                <a16:creationId xmlns="" xmlns:a16="http://schemas.microsoft.com/office/drawing/2014/main" id="{6C1FF7B0-0AA1-493A-A9F6-A30E672C2A83}"/>
              </a:ext>
            </a:extLst>
          </p:cNvPr>
          <p:cNvSpPr>
            <a:spLocks noGrp="1"/>
          </p:cNvSpPr>
          <p:nvPr>
            <p:ph idx="1"/>
          </p:nvPr>
        </p:nvSpPr>
        <p:spPr>
          <a:xfrm>
            <a:off x="413237" y="1825625"/>
            <a:ext cx="6673363" cy="4351338"/>
          </a:xfrm>
        </p:spPr>
        <p:txBody>
          <a:bodyPr/>
          <a:lstStyle/>
          <a:p>
            <a:r>
              <a:rPr lang="en-US" dirty="0"/>
              <a:t>If qualified, you can exclude certain pay from taxable income, and extend filing and tax payment deadlines  </a:t>
            </a:r>
          </a:p>
          <a:p>
            <a:endParaRPr lang="en-US" dirty="0"/>
          </a:p>
          <a:p>
            <a:endParaRPr lang="en-US" dirty="0"/>
          </a:p>
        </p:txBody>
      </p:sp>
      <p:sp>
        <p:nvSpPr>
          <p:cNvPr id="4" name="Slide Number Placeholder 3">
            <a:extLst>
              <a:ext uri="{FF2B5EF4-FFF2-40B4-BE49-F238E27FC236}">
                <a16:creationId xmlns="" xmlns:a16="http://schemas.microsoft.com/office/drawing/2014/main" id="{2E37F5A4-5D17-4EE6-83AB-FA36B653808F}"/>
              </a:ext>
            </a:extLst>
          </p:cNvPr>
          <p:cNvSpPr>
            <a:spLocks noGrp="1"/>
          </p:cNvSpPr>
          <p:nvPr>
            <p:ph type="sldNum" sz="quarter" idx="12"/>
          </p:nvPr>
        </p:nvSpPr>
        <p:spPr/>
        <p:txBody>
          <a:bodyPr/>
          <a:lstStyle/>
          <a:p>
            <a:fld id="{96F5C231-AD7D-4603-B2D7-EC5E5C0D085B}" type="slidenum">
              <a:rPr lang="en-US" smtClean="0"/>
              <a:t>9</a:t>
            </a:fld>
            <a:endParaRPr lang="en-US" dirty="0"/>
          </a:p>
        </p:txBody>
      </p:sp>
      <p:pic>
        <p:nvPicPr>
          <p:cNvPr id="5" name="Picture 4">
            <a:extLst>
              <a:ext uri="{FF2B5EF4-FFF2-40B4-BE49-F238E27FC236}">
                <a16:creationId xmlns="" xmlns:a16="http://schemas.microsoft.com/office/drawing/2014/main" id="{21194B19-681A-47D0-A43C-FD0FA6877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456" y="1927225"/>
            <a:ext cx="3053869" cy="4099338"/>
          </a:xfrm>
          <a:prstGeom prst="rect">
            <a:avLst/>
          </a:prstGeom>
          <a:effectLst>
            <a:softEdge rad="114300"/>
          </a:effectLst>
        </p:spPr>
      </p:pic>
    </p:spTree>
    <p:extLst>
      <p:ext uri="{BB962C8B-B14F-4D97-AF65-F5344CB8AC3E}">
        <p14:creationId xmlns:p14="http://schemas.microsoft.com/office/powerpoint/2010/main" val="2964205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MC_PFM_Intermediate_Template.potx" id="{61D1C461-E849-4DE9-BFCF-03B9624BCF60}" vid="{11F292C7-5B20-4D71-970B-FDECCA1CB73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MC_PFM_Intermediate_Template.potx" id="{61D1C461-E849-4DE9-BFCF-03B9624BCF60}" vid="{D7903E63-B514-4D30-A334-0232FAF21E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44857</TotalTime>
  <Words>5028</Words>
  <Application>Microsoft Office PowerPoint</Application>
  <PresentationFormat>Widescreen</PresentationFormat>
  <Paragraphs>374</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Courier New</vt:lpstr>
      <vt:lpstr>DokChampa</vt:lpstr>
      <vt:lpstr>Franklin Gothic Medium</vt:lpstr>
      <vt:lpstr>Symbol</vt:lpstr>
      <vt:lpstr>Times New Roman</vt:lpstr>
      <vt:lpstr>Office Theme</vt:lpstr>
      <vt:lpstr>Custom Design</vt:lpstr>
      <vt:lpstr>Managing Your Finances Post-Deployment</vt:lpstr>
      <vt:lpstr>Lesson Objectives</vt:lpstr>
      <vt:lpstr>Return and Reintegration into Family Finances</vt:lpstr>
      <vt:lpstr>Reviewing and Updating Your Finances</vt:lpstr>
      <vt:lpstr>Key Documents to Review</vt:lpstr>
      <vt:lpstr>Key Accounts to Review</vt:lpstr>
      <vt:lpstr>Savings Deposit Program (SDP) Withdrawal</vt:lpstr>
      <vt:lpstr>Managing an Increase in Savings</vt:lpstr>
      <vt:lpstr>Income Taxes</vt:lpstr>
      <vt:lpstr>Combat Zone Tax Exclusions</vt:lpstr>
      <vt:lpstr>Excluded Pay</vt:lpstr>
      <vt:lpstr>Roth TSP in a CZTE zone</vt:lpstr>
      <vt:lpstr>Income Tax Extension</vt:lpstr>
      <vt:lpstr>Filing Taxes</vt:lpstr>
      <vt:lpstr>Sources of Assistance</vt:lpstr>
      <vt:lpstr>Question 1</vt:lpstr>
      <vt:lpstr>Question 2</vt:lpstr>
      <vt:lpstr>Question 3</vt:lpstr>
      <vt:lpstr>Question 4</vt:lpstr>
      <vt:lpstr>Lesson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Ruffino</dc:creator>
  <cp:lastModifiedBy>Laskowsky CIV Katrina G</cp:lastModifiedBy>
  <cp:revision>636</cp:revision>
  <cp:lastPrinted>2018-08-06T18:25:01Z</cp:lastPrinted>
  <dcterms:created xsi:type="dcterms:W3CDTF">2017-11-15T20:43:41Z</dcterms:created>
  <dcterms:modified xsi:type="dcterms:W3CDTF">2019-12-06T12:24:25Z</dcterms:modified>
</cp:coreProperties>
</file>